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s/slide45.xml" ContentType="application/vnd.openxmlformats-officedocument.presentationml.slide+xml"/>
  <Override PartName="/ppt/slides/slide54.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slides/slide5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15.xml" ContentType="application/vnd.openxmlformats-officedocument.presentationml.slideLayout+xml"/>
  <Default Extension="wmf" ContentType="image/x-wmf"/>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Layouts/slideLayout22.xml" ContentType="application/vnd.openxmlformats-officedocument.presentationml.slideLayout+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20.xml" ContentType="application/vnd.openxmlformats-officedocument.presentationml.slideLayout+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Layouts/slideLayout7.xml" ContentType="application/vnd.openxmlformats-officedocument.presentationml.slideLayout+xml"/>
  <Default Extension="png" ContentType="image/png"/>
  <Default Extension="bin" ContentType="application/vnd.openxmlformats-officedocument.oleObject"/>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Layouts/slideLayout3.xml" ContentType="application/vnd.openxmlformats-officedocument.presentationml.slideLayout+xml"/>
  <Override PartName="/ppt/slideLayouts/slideLayout16.xml" ContentType="application/vnd.openxmlformats-officedocument.presentationml.slideLayout+xml"/>
  <Default Extension="jpeg" ContentType="image/jpeg"/>
  <Default Extension="emf" ContentType="image/x-emf"/>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slideLayouts/slideLayout23.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Override PartName="/ppt/slideLayouts/slideLayout21.xml" ContentType="application/vnd.openxmlformats-officedocument.presentationml.slideLayout+xml"/>
  <Override PartName="/ppt/slideLayouts/slideLayout10.xml" ContentType="application/vnd.openxmlformats-officedocument.presentationml.slideLayout+xml"/>
  <Default Extension="gif" ContentType="image/gif"/>
  <Default Extension="vml" ContentType="application/vnd.openxmlformats-officedocument.vmlDrawing"/>
  <Override PartName="/ppt/slides/slide8.xml" ContentType="application/vnd.openxmlformats-officedocument.presentationml.slide+xml"/>
  <Override PartName="/ppt/slides/slide49.xml" ContentType="application/vnd.openxmlformats-officedocument.presentationml.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0" r:id="rId1"/>
  </p:sldMasterIdLst>
  <p:notesMasterIdLst>
    <p:notesMasterId r:id="rId59"/>
  </p:notesMasterIdLst>
  <p:sldIdLst>
    <p:sldId id="3903" r:id="rId2"/>
    <p:sldId id="3905" r:id="rId3"/>
    <p:sldId id="3908" r:id="rId4"/>
    <p:sldId id="3907" r:id="rId5"/>
    <p:sldId id="3984" r:id="rId6"/>
    <p:sldId id="3985" r:id="rId7"/>
    <p:sldId id="3989" r:id="rId8"/>
    <p:sldId id="3912" r:id="rId9"/>
    <p:sldId id="3913" r:id="rId10"/>
    <p:sldId id="3914" r:id="rId11"/>
    <p:sldId id="3966" r:id="rId12"/>
    <p:sldId id="3987" r:id="rId13"/>
    <p:sldId id="3978" r:id="rId14"/>
    <p:sldId id="3986" r:id="rId15"/>
    <p:sldId id="3916" r:id="rId16"/>
    <p:sldId id="3971" r:id="rId17"/>
    <p:sldId id="3988" r:id="rId18"/>
    <p:sldId id="3969" r:id="rId19"/>
    <p:sldId id="3968" r:id="rId20"/>
    <p:sldId id="3972" r:id="rId21"/>
    <p:sldId id="3973" r:id="rId22"/>
    <p:sldId id="3923" r:id="rId23"/>
    <p:sldId id="3974" r:id="rId24"/>
    <p:sldId id="3977" r:id="rId25"/>
    <p:sldId id="3918" r:id="rId26"/>
    <p:sldId id="3928" r:id="rId27"/>
    <p:sldId id="3925" r:id="rId28"/>
    <p:sldId id="3926" r:id="rId29"/>
    <p:sldId id="3927" r:id="rId30"/>
    <p:sldId id="3929" r:id="rId31"/>
    <p:sldId id="3930" r:id="rId32"/>
    <p:sldId id="3931" r:id="rId33"/>
    <p:sldId id="3932" r:id="rId34"/>
    <p:sldId id="3933" r:id="rId35"/>
    <p:sldId id="3934" r:id="rId36"/>
    <p:sldId id="3935" r:id="rId37"/>
    <p:sldId id="3939" r:id="rId38"/>
    <p:sldId id="3942" r:id="rId39"/>
    <p:sldId id="3941" r:id="rId40"/>
    <p:sldId id="3952" r:id="rId41"/>
    <p:sldId id="3943" r:id="rId42"/>
    <p:sldId id="3983" r:id="rId43"/>
    <p:sldId id="3981" r:id="rId44"/>
    <p:sldId id="3982" r:id="rId45"/>
    <p:sldId id="3980" r:id="rId46"/>
    <p:sldId id="3950" r:id="rId47"/>
    <p:sldId id="3944" r:id="rId48"/>
    <p:sldId id="3954" r:id="rId49"/>
    <p:sldId id="3953" r:id="rId50"/>
    <p:sldId id="3946" r:id="rId51"/>
    <p:sldId id="3945" r:id="rId52"/>
    <p:sldId id="3947" r:id="rId53"/>
    <p:sldId id="3948" r:id="rId54"/>
    <p:sldId id="3955" r:id="rId55"/>
    <p:sldId id="3957" r:id="rId56"/>
    <p:sldId id="3961" r:id="rId57"/>
    <p:sldId id="3962" r:id="rId58"/>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2F2F2"/>
    <a:srgbClr val="FF9966"/>
    <a:srgbClr val="E6E6E6"/>
    <a:srgbClr val="00B0F0"/>
    <a:srgbClr val="000000"/>
  </p:clrMru>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06799F8-075E-4A3A-A7F6-7FBC6576F1A4}" styleName="主题样式 2 - 强调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797" autoAdjust="0"/>
    <p:restoredTop sz="92169" autoAdjust="0"/>
  </p:normalViewPr>
  <p:slideViewPr>
    <p:cSldViewPr>
      <p:cViewPr>
        <p:scale>
          <a:sx n="75" d="100"/>
          <a:sy n="75" d="100"/>
        </p:scale>
        <p:origin x="-190" y="40"/>
      </p:cViewPr>
      <p:guideLst>
        <p:guide orient="horz" pos="2160"/>
        <p:guide pos="2880"/>
      </p:guideLst>
    </p:cSldViewPr>
  </p:slideViewPr>
  <p:outlineViewPr>
    <p:cViewPr>
      <p:scale>
        <a:sx n="33" d="100"/>
        <a:sy n="33" d="100"/>
      </p:scale>
      <p:origin x="0" y="263873"/>
    </p:cViewPr>
  </p:outlineViewPr>
  <p:notesTextViewPr>
    <p:cViewPr>
      <p:scale>
        <a:sx n="100" d="100"/>
        <a:sy n="100" d="100"/>
      </p:scale>
      <p:origin x="0" y="0"/>
    </p:cViewPr>
  </p:notesTextViewPr>
  <p:sorterViewPr>
    <p:cViewPr>
      <p:scale>
        <a:sx n="66" d="100"/>
        <a:sy n="66" d="100"/>
      </p:scale>
      <p:origin x="0" y="40671"/>
    </p:cViewPr>
  </p:sorter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73.wmf"/><Relationship Id="rId1" Type="http://schemas.openxmlformats.org/officeDocument/2006/relationships/image" Target="../media/image72.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76.wmf"/><Relationship Id="rId2" Type="http://schemas.openxmlformats.org/officeDocument/2006/relationships/image" Target="../media/image75.wmf"/><Relationship Id="rId1" Type="http://schemas.openxmlformats.org/officeDocument/2006/relationships/image" Target="../media/image72.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D27110E-B6F6-4E74-AA08-6D851F2EFC36}" type="datetimeFigureOut">
              <a:rPr lang="zh-CN" altLang="en-US" smtClean="0"/>
              <a:pPr/>
              <a:t>2020/4/23</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4CD81C2-8C9E-49FB-973C-0224003C83D6}"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gi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gi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3.gif"/><Relationship Id="rId4" Type="http://schemas.openxmlformats.org/officeDocument/2006/relationships/image" Target="../media/image2.jpe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3.gif"/><Relationship Id="rId4" Type="http://schemas.openxmlformats.org/officeDocument/2006/relationships/image" Target="../media/image2.jpe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标题幻灯片">
    <p:spTree>
      <p:nvGrpSpPr>
        <p:cNvPr id="1" name=""/>
        <p:cNvGrpSpPr/>
        <p:nvPr/>
      </p:nvGrpSpPr>
      <p:grpSpPr>
        <a:xfrm>
          <a:off x="0" y="0"/>
          <a:ext cx="0" cy="0"/>
          <a:chOff x="0" y="0"/>
          <a:chExt cx="0" cy="0"/>
        </a:xfrm>
      </p:grpSpPr>
      <p:sp>
        <p:nvSpPr>
          <p:cNvPr id="7" name="Rectangle 6"/>
          <p:cNvSpPr/>
          <p:nvPr/>
        </p:nvSpPr>
        <p:spPr>
          <a:xfrm>
            <a:off x="0" y="0"/>
            <a:ext cx="9144000" cy="2514600"/>
          </a:xfrm>
          <a:prstGeom prst="rect">
            <a:avLst/>
          </a:prstGeom>
          <a:solidFill>
            <a:srgbClr val="102E5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2" name="Rectangle 11"/>
          <p:cNvSpPr/>
          <p:nvPr/>
        </p:nvSpPr>
        <p:spPr>
          <a:xfrm>
            <a:off x="0" y="6553200"/>
            <a:ext cx="9144000" cy="304800"/>
          </a:xfrm>
          <a:prstGeom prst="rect">
            <a:avLst/>
          </a:prstGeom>
          <a:solidFill>
            <a:srgbClr val="9E8C78"/>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3" name="Rectangle 12"/>
          <p:cNvSpPr/>
          <p:nvPr/>
        </p:nvSpPr>
        <p:spPr>
          <a:xfrm>
            <a:off x="0" y="6451600"/>
            <a:ext cx="9144000" cy="76200"/>
          </a:xfrm>
          <a:prstGeom prst="rect">
            <a:avLst/>
          </a:prstGeom>
          <a:solidFill>
            <a:srgbClr val="80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7" name="Rectangle 16"/>
          <p:cNvSpPr/>
          <p:nvPr/>
        </p:nvSpPr>
        <p:spPr>
          <a:xfrm>
            <a:off x="0" y="2590800"/>
            <a:ext cx="3768892" cy="1615326"/>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solidFill>
                <a:schemeClr val="bg1">
                  <a:lumMod val="65000"/>
                </a:schemeClr>
              </a:solidFill>
            </a:endParaRPr>
          </a:p>
        </p:txBody>
      </p:sp>
      <p:sp>
        <p:nvSpPr>
          <p:cNvPr id="18" name="Rectangle 17"/>
          <p:cNvSpPr/>
          <p:nvPr/>
        </p:nvSpPr>
        <p:spPr>
          <a:xfrm>
            <a:off x="3852060" y="2590800"/>
            <a:ext cx="2286000" cy="1615326"/>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6226864" y="2590800"/>
            <a:ext cx="2917136" cy="1615326"/>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Subtitle 2"/>
          <p:cNvSpPr>
            <a:spLocks noGrp="1"/>
          </p:cNvSpPr>
          <p:nvPr>
            <p:ph type="subTitle" idx="1"/>
          </p:nvPr>
        </p:nvSpPr>
        <p:spPr>
          <a:xfrm>
            <a:off x="3044352" y="5173652"/>
            <a:ext cx="5641337" cy="593737"/>
          </a:xfrm>
        </p:spPr>
        <p:txBody>
          <a:bodyPr/>
          <a:lstStyle>
            <a:lvl1pPr marL="0" indent="0" algn="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en-US" dirty="0"/>
          </a:p>
        </p:txBody>
      </p:sp>
      <p:sp>
        <p:nvSpPr>
          <p:cNvPr id="31" name="Rectangle 4"/>
          <p:cNvSpPr>
            <a:spLocks noGrp="1" noChangeArrowheads="1"/>
          </p:cNvSpPr>
          <p:nvPr>
            <p:ph type="dt" sz="half" idx="2"/>
          </p:nvPr>
        </p:nvSpPr>
        <p:spPr bwMode="auto">
          <a:xfrm>
            <a:off x="109536" y="4197659"/>
            <a:ext cx="931864" cy="28120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100">
                <a:latin typeface="Calibri"/>
                <a:cs typeface="Calibri"/>
              </a:defRPr>
            </a:lvl1pPr>
          </a:lstStyle>
          <a:p>
            <a:fld id="{8DD25157-6A89-4DDB-8DAA-2EF9268DCE65}" type="datetime1">
              <a:rPr lang="zh-CN" altLang="en-US" smtClean="0"/>
              <a:pPr/>
              <a:t>2020/4/23</a:t>
            </a:fld>
            <a:endParaRPr lang="en-US" dirty="0"/>
          </a:p>
        </p:txBody>
      </p:sp>
      <p:sp>
        <p:nvSpPr>
          <p:cNvPr id="30" name="标题 29"/>
          <p:cNvSpPr>
            <a:spLocks noGrp="1"/>
          </p:cNvSpPr>
          <p:nvPr>
            <p:ph type="title"/>
          </p:nvPr>
        </p:nvSpPr>
        <p:spPr/>
        <p:txBody>
          <a:bodyPr/>
          <a:lstStyle/>
          <a:p>
            <a:r>
              <a:rPr lang="zh-CN" altLang="en-US" smtClean="0"/>
              <a:t>单击此处编辑母版标题样式</a:t>
            </a:r>
            <a:endParaRPr lang="zh-CN" altLang="en-US"/>
          </a:p>
        </p:txBody>
      </p:sp>
      <p:pic>
        <p:nvPicPr>
          <p:cNvPr id="11" name="Picture 2" descr="https://www.synopsys.com/content/dam/synopsys/solutions/spotlights/Solutions_FinFET_Spotlight.jpg.imgw.365.219.jpg"/>
          <p:cNvPicPr>
            <a:picLocks noChangeAspect="1" noChangeArrowheads="1"/>
          </p:cNvPicPr>
          <p:nvPr userDrawn="1"/>
        </p:nvPicPr>
        <p:blipFill>
          <a:blip r:embed="rId2" cstate="print"/>
          <a:srcRect/>
          <a:stretch>
            <a:fillRect/>
          </a:stretch>
        </p:blipFill>
        <p:spPr bwMode="auto">
          <a:xfrm>
            <a:off x="-36512" y="2564904"/>
            <a:ext cx="3779912" cy="1656184"/>
          </a:xfrm>
          <a:prstGeom prst="rect">
            <a:avLst/>
          </a:prstGeom>
          <a:noFill/>
        </p:spPr>
      </p:pic>
      <p:pic>
        <p:nvPicPr>
          <p:cNvPr id="14" name="Picture 4" descr="https://static.mentor-cdn.com/mentor2/images/illustrations/fv/cookbook-artwork.jpg"/>
          <p:cNvPicPr>
            <a:picLocks noChangeAspect="1" noChangeArrowheads="1"/>
          </p:cNvPicPr>
          <p:nvPr userDrawn="1"/>
        </p:nvPicPr>
        <p:blipFill>
          <a:blip r:embed="rId3" cstate="print"/>
          <a:srcRect/>
          <a:stretch>
            <a:fillRect/>
          </a:stretch>
        </p:blipFill>
        <p:spPr bwMode="auto">
          <a:xfrm>
            <a:off x="3851920" y="2564904"/>
            <a:ext cx="2306679" cy="1648561"/>
          </a:xfrm>
          <a:prstGeom prst="rect">
            <a:avLst/>
          </a:prstGeom>
          <a:noFill/>
        </p:spPr>
      </p:pic>
      <p:pic>
        <p:nvPicPr>
          <p:cNvPr id="15" name="Picture 6" descr="Related image"/>
          <p:cNvPicPr>
            <a:picLocks noChangeAspect="1" noChangeArrowheads="1"/>
          </p:cNvPicPr>
          <p:nvPr userDrawn="1"/>
        </p:nvPicPr>
        <p:blipFill>
          <a:blip r:embed="rId4" cstate="print"/>
          <a:srcRect/>
          <a:stretch>
            <a:fillRect/>
          </a:stretch>
        </p:blipFill>
        <p:spPr bwMode="auto">
          <a:xfrm>
            <a:off x="6228184" y="2564904"/>
            <a:ext cx="2915816" cy="1656184"/>
          </a:xfrm>
          <a:prstGeom prst="rect">
            <a:avLst/>
          </a:prstGeom>
          <a:noFill/>
        </p:spPr>
      </p:pic>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CN" altLang="en-US" smtClean="0"/>
              <a:t>单击此处编辑母版标题样式</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9" name="页脚占位符 13"/>
          <p:cNvSpPr>
            <a:spLocks noGrp="1"/>
          </p:cNvSpPr>
          <p:nvPr>
            <p:ph type="ftr" sz="quarter" idx="10"/>
          </p:nvPr>
        </p:nvSpPr>
        <p:spPr>
          <a:xfrm>
            <a:off x="2843808" y="6520259"/>
            <a:ext cx="2895600" cy="365125"/>
          </a:xfrm>
          <a:prstGeom prst="rect">
            <a:avLst/>
          </a:prstGeom>
        </p:spPr>
        <p:txBody>
          <a:bodyPr vert="horz" lIns="91440" tIns="45720" rIns="91440" bIns="45720" rtlCol="0" anchor="ctr"/>
          <a:lstStyle>
            <a:lvl1pPr algn="ctr">
              <a:defRPr sz="1200" baseline="0">
                <a:solidFill>
                  <a:schemeClr val="tx2">
                    <a:lumMod val="10000"/>
                    <a:lumOff val="90000"/>
                  </a:schemeClr>
                </a:solidFill>
                <a:latin typeface="MS Gothic" pitchFamily="49" charset="-128"/>
                <a:ea typeface="华文中宋" pitchFamily="2" charset="-122"/>
              </a:defRPr>
            </a:lvl1pPr>
          </a:lstStyle>
          <a:p>
            <a:endParaRPr lang="zh-CN" altLang="en-US" dirty="0"/>
          </a:p>
        </p:txBody>
      </p:sp>
      <p:sp>
        <p:nvSpPr>
          <p:cNvPr id="10" name="日期占位符 18"/>
          <p:cNvSpPr>
            <a:spLocks noGrp="1"/>
          </p:cNvSpPr>
          <p:nvPr>
            <p:ph type="dt" sz="half" idx="11"/>
          </p:nvPr>
        </p:nvSpPr>
        <p:spPr>
          <a:xfrm>
            <a:off x="1691680" y="6554943"/>
            <a:ext cx="864096" cy="330441"/>
          </a:xfrm>
          <a:prstGeom prst="rect">
            <a:avLst/>
          </a:prstGeom>
        </p:spPr>
        <p:txBody>
          <a:bodyPr vert="horz" lIns="91440" tIns="45720" rIns="91440" bIns="45720" rtlCol="0" anchor="ctr"/>
          <a:lstStyle>
            <a:lvl1pPr algn="l">
              <a:defRPr sz="1200">
                <a:solidFill>
                  <a:schemeClr val="accent1">
                    <a:lumMod val="50000"/>
                  </a:schemeClr>
                </a:solidFill>
                <a:latin typeface="Times New Roman" pitchFamily="18" charset="0"/>
                <a:cs typeface="Times New Roman" pitchFamily="18" charset="0"/>
              </a:defRPr>
            </a:lvl1pPr>
          </a:lstStyle>
          <a:p>
            <a:fld id="{A49C321D-02AD-4A92-87D9-075632A1D6E6}" type="datetime1">
              <a:rPr lang="zh-CN" altLang="en-US" smtClean="0"/>
              <a:pPr/>
              <a:t>2020/4/23</a:t>
            </a:fld>
            <a:endParaRPr lang="zh-CN" altLang="en-US" dirty="0"/>
          </a:p>
        </p:txBody>
      </p:sp>
      <p:sp>
        <p:nvSpPr>
          <p:cNvPr id="13" name="灯片编号占位符 19"/>
          <p:cNvSpPr>
            <a:spLocks noGrp="1"/>
          </p:cNvSpPr>
          <p:nvPr>
            <p:ph type="sldNum" sz="quarter" idx="12"/>
          </p:nvPr>
        </p:nvSpPr>
        <p:spPr>
          <a:xfrm>
            <a:off x="7668344" y="6078880"/>
            <a:ext cx="1485528" cy="365125"/>
          </a:xfrm>
          <a:prstGeom prst="rect">
            <a:avLst/>
          </a:prstGeom>
        </p:spPr>
        <p:txBody>
          <a:bodyPr vert="horz" lIns="91440" tIns="45720" rIns="91440" bIns="45720" rtlCol="0" anchor="ctr"/>
          <a:lstStyle>
            <a:lvl1pPr algn="r">
              <a:defRPr sz="1200">
                <a:solidFill>
                  <a:schemeClr val="accent3">
                    <a:lumMod val="50000"/>
                  </a:schemeClr>
                </a:solidFill>
              </a:defRPr>
            </a:lvl1pPr>
          </a:lstStyle>
          <a:p>
            <a:fld id="{A338FCAA-36CC-4D26-969D-37C385A45958}" type="slidenum">
              <a:rPr lang="zh-CN" altLang="en-US" smtClean="0"/>
              <a:pPr/>
              <a:t>‹#›</a:t>
            </a:fld>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6" name="TextBox 5"/>
          <p:cNvSpPr txBox="1"/>
          <p:nvPr/>
        </p:nvSpPr>
        <p:spPr>
          <a:xfrm>
            <a:off x="2411760" y="2636912"/>
            <a:ext cx="3456384" cy="646331"/>
          </a:xfrm>
          <a:prstGeom prst="rect">
            <a:avLst/>
          </a:prstGeom>
          <a:noFill/>
        </p:spPr>
        <p:txBody>
          <a:bodyPr wrap="square" rtlCol="0">
            <a:spAutoFit/>
          </a:bodyPr>
          <a:lstStyle/>
          <a:p>
            <a:r>
              <a:rPr lang="en-US" altLang="zh-CN" dirty="0" smtClean="0">
                <a:latin typeface="Broadway" pitchFamily="82" charset="0"/>
              </a:rPr>
              <a:t>HITMEC</a:t>
            </a:r>
          </a:p>
          <a:p>
            <a:r>
              <a:rPr lang="en-US" altLang="zh-CN" dirty="0" smtClean="0"/>
              <a:t>  </a:t>
            </a:r>
            <a:r>
              <a:rPr lang="zh-CN" altLang="en-US" dirty="0" smtClean="0">
                <a:latin typeface="隶书" pitchFamily="49" charset="-122"/>
                <a:ea typeface="隶书" pitchFamily="49" charset="-122"/>
              </a:rPr>
              <a:t>哈尔滨工业大学微电子中心</a:t>
            </a:r>
            <a:endParaRPr lang="zh-CN" altLang="en-US" dirty="0">
              <a:latin typeface="隶书" pitchFamily="49" charset="-122"/>
              <a:ea typeface="隶书" pitchFamily="49" charset="-122"/>
            </a:endParaRPr>
          </a:p>
        </p:txBody>
      </p:sp>
      <p:sp>
        <p:nvSpPr>
          <p:cNvPr id="7" name="TextBox 6"/>
          <p:cNvSpPr txBox="1"/>
          <p:nvPr/>
        </p:nvSpPr>
        <p:spPr>
          <a:xfrm>
            <a:off x="6588224" y="2276872"/>
            <a:ext cx="738664" cy="3024336"/>
          </a:xfrm>
          <a:prstGeom prst="rect">
            <a:avLst/>
          </a:prstGeom>
          <a:noFill/>
        </p:spPr>
        <p:txBody>
          <a:bodyPr vert="eaVert" wrap="square" rtlCol="0">
            <a:spAutoFit/>
          </a:bodyPr>
          <a:lstStyle/>
          <a:p>
            <a:r>
              <a:rPr lang="zh-CN" altLang="en-US" dirty="0" smtClean="0">
                <a:solidFill>
                  <a:schemeClr val="bg1"/>
                </a:solidFill>
                <a:latin typeface="隶书" pitchFamily="49" charset="-122"/>
                <a:ea typeface="隶书" pitchFamily="49" charset="-122"/>
              </a:rPr>
              <a:t> </a:t>
            </a:r>
            <a:r>
              <a:rPr lang="zh-CN" altLang="en-US" dirty="0" smtClean="0">
                <a:solidFill>
                  <a:schemeClr val="tx1"/>
                </a:solidFill>
                <a:latin typeface="隶书" pitchFamily="49" charset="-122"/>
                <a:ea typeface="隶书" pitchFamily="49" charset="-122"/>
              </a:rPr>
              <a:t> </a:t>
            </a:r>
            <a:r>
              <a:rPr lang="zh-CN" altLang="en-US" sz="1600" dirty="0" smtClean="0">
                <a:solidFill>
                  <a:schemeClr val="tx1"/>
                </a:solidFill>
                <a:latin typeface="隶书" pitchFamily="49" charset="-122"/>
                <a:ea typeface="隶书" pitchFamily="49" charset="-122"/>
              </a:rPr>
              <a:t>哈尔滨工业大学微电子中心</a:t>
            </a:r>
            <a:endParaRPr lang="en-US" altLang="zh-CN" sz="1600" dirty="0" smtClean="0">
              <a:solidFill>
                <a:schemeClr val="tx1"/>
              </a:solidFill>
              <a:latin typeface="Broadway" pitchFamily="82" charset="0"/>
            </a:endParaRPr>
          </a:p>
          <a:p>
            <a:r>
              <a:rPr lang="en-US" altLang="zh-CN" sz="1600" dirty="0" smtClean="0">
                <a:solidFill>
                  <a:schemeClr val="tx1"/>
                </a:solidFill>
                <a:latin typeface="Broadway" pitchFamily="82" charset="0"/>
              </a:rPr>
              <a:t>HITMEC</a:t>
            </a:r>
            <a:r>
              <a:rPr lang="en-US" altLang="zh-CN" dirty="0" smtClean="0">
                <a:solidFill>
                  <a:schemeClr val="tx1"/>
                </a:solidFill>
              </a:rPr>
              <a:t> </a:t>
            </a:r>
            <a:endParaRPr lang="zh-CN" altLang="en-US" dirty="0">
              <a:solidFill>
                <a:schemeClr val="tx1"/>
              </a:solidFill>
              <a:latin typeface="隶书" pitchFamily="49" charset="-122"/>
              <a:ea typeface="隶书" pitchFamily="49" charset="-122"/>
            </a:endParaRPr>
          </a:p>
        </p:txBody>
      </p:sp>
      <p:sp>
        <p:nvSpPr>
          <p:cNvPr id="8" name="Rectangle 5"/>
          <p:cNvSpPr txBox="1">
            <a:spLocks noChangeArrowheads="1"/>
          </p:cNvSpPr>
          <p:nvPr/>
        </p:nvSpPr>
        <p:spPr bwMode="auto">
          <a:xfrm>
            <a:off x="1907704" y="4581128"/>
            <a:ext cx="3707904" cy="28466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solidFill>
                  <a:srgbClr val="FFFFFF"/>
                </a:solidFill>
                <a:latin typeface="Calibri"/>
                <a:cs typeface="Calibri"/>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smtClean="0">
                <a:ln>
                  <a:noFill/>
                </a:ln>
                <a:solidFill>
                  <a:schemeClr val="tx1"/>
                </a:solidFill>
                <a:effectLst/>
                <a:uLnTx/>
                <a:uFillTx/>
                <a:latin typeface="Broadway" pitchFamily="82" charset="0"/>
                <a:ea typeface="+mn-ea"/>
                <a:cs typeface="Calibri"/>
              </a:rPr>
              <a:t>HITMEC</a:t>
            </a:r>
            <a:r>
              <a:rPr kumimoji="0" lang="en-US" sz="1400" b="0" i="0" u="none" strike="noStrike" kern="1200" cap="none" spc="0" normalizeH="0" baseline="0" noProof="0" dirty="0" smtClean="0">
                <a:ln>
                  <a:noFill/>
                </a:ln>
                <a:solidFill>
                  <a:schemeClr val="tx1"/>
                </a:solidFill>
                <a:effectLst/>
                <a:uLnTx/>
                <a:uFillTx/>
                <a:latin typeface="Calibri"/>
                <a:ea typeface="+mn-ea"/>
                <a:cs typeface="Calibri"/>
              </a:rPr>
              <a:t>         </a:t>
            </a:r>
            <a:r>
              <a:rPr kumimoji="0" lang="zh-CN" altLang="en-US" sz="1400" b="0" i="0" u="none" strike="noStrike" kern="1200" cap="none" spc="0" normalizeH="0" baseline="0" noProof="0" dirty="0" smtClean="0">
                <a:ln>
                  <a:noFill/>
                </a:ln>
                <a:solidFill>
                  <a:schemeClr val="tx1"/>
                </a:solidFill>
                <a:effectLst/>
                <a:uLnTx/>
                <a:uFillTx/>
                <a:latin typeface="隶书" pitchFamily="49" charset="-122"/>
                <a:ea typeface="隶书" pitchFamily="49" charset="-122"/>
                <a:cs typeface="Calibri"/>
              </a:rPr>
              <a:t>哈尔滨工业大学微电子中心</a:t>
            </a:r>
            <a:endParaRPr kumimoji="0" lang="en-US" sz="1400" b="0" i="0" u="none" strike="noStrike" kern="1200" cap="none" spc="0" normalizeH="0" baseline="0" noProof="0" dirty="0">
              <a:ln>
                <a:noFill/>
              </a:ln>
              <a:solidFill>
                <a:schemeClr val="tx1"/>
              </a:solidFill>
              <a:effectLst/>
              <a:uLnTx/>
              <a:uFillTx/>
              <a:latin typeface="隶书" pitchFamily="49" charset="-122"/>
              <a:ea typeface="隶书" pitchFamily="49" charset="-122"/>
              <a:cs typeface="Calibri"/>
            </a:endParaRPr>
          </a:p>
        </p:txBody>
      </p:sp>
      <p:sp>
        <p:nvSpPr>
          <p:cNvPr id="11" name="页脚占位符 13"/>
          <p:cNvSpPr>
            <a:spLocks noGrp="1"/>
          </p:cNvSpPr>
          <p:nvPr>
            <p:ph type="ftr" sz="quarter" idx="3"/>
          </p:nvPr>
        </p:nvSpPr>
        <p:spPr>
          <a:xfrm>
            <a:off x="2843808" y="6520259"/>
            <a:ext cx="2895600" cy="365125"/>
          </a:xfrm>
          <a:prstGeom prst="rect">
            <a:avLst/>
          </a:prstGeom>
        </p:spPr>
        <p:txBody>
          <a:bodyPr vert="horz" lIns="91440" tIns="45720" rIns="91440" bIns="45720" rtlCol="0" anchor="ctr"/>
          <a:lstStyle>
            <a:lvl1pPr algn="ctr">
              <a:defRPr sz="1200" baseline="0">
                <a:solidFill>
                  <a:schemeClr val="tx2">
                    <a:lumMod val="10000"/>
                    <a:lumOff val="90000"/>
                  </a:schemeClr>
                </a:solidFill>
                <a:latin typeface="MS Gothic" pitchFamily="49" charset="-128"/>
                <a:ea typeface="华文中宋" pitchFamily="2" charset="-122"/>
              </a:defRPr>
            </a:lvl1pPr>
          </a:lstStyle>
          <a:p>
            <a:endParaRPr lang="zh-CN" altLang="en-US" dirty="0"/>
          </a:p>
        </p:txBody>
      </p:sp>
      <p:sp>
        <p:nvSpPr>
          <p:cNvPr id="12" name="日期占位符 18"/>
          <p:cNvSpPr>
            <a:spLocks noGrp="1"/>
          </p:cNvSpPr>
          <p:nvPr>
            <p:ph type="dt" sz="half" idx="2"/>
          </p:nvPr>
        </p:nvSpPr>
        <p:spPr>
          <a:xfrm>
            <a:off x="1691680" y="6554943"/>
            <a:ext cx="864096" cy="330441"/>
          </a:xfrm>
          <a:prstGeom prst="rect">
            <a:avLst/>
          </a:prstGeom>
        </p:spPr>
        <p:txBody>
          <a:bodyPr vert="horz" lIns="91440" tIns="45720" rIns="91440" bIns="45720" rtlCol="0" anchor="ctr"/>
          <a:lstStyle>
            <a:lvl1pPr algn="l">
              <a:defRPr sz="1200">
                <a:solidFill>
                  <a:schemeClr val="accent1">
                    <a:lumMod val="50000"/>
                  </a:schemeClr>
                </a:solidFill>
                <a:latin typeface="Times New Roman" pitchFamily="18" charset="0"/>
                <a:cs typeface="Times New Roman" pitchFamily="18" charset="0"/>
              </a:defRPr>
            </a:lvl1pPr>
          </a:lstStyle>
          <a:p>
            <a:fld id="{D14C4A7C-F5F0-42F5-8084-60EB62B0FB24}" type="datetime1">
              <a:rPr lang="zh-CN" altLang="en-US" smtClean="0"/>
              <a:pPr/>
              <a:t>2020/4/23</a:t>
            </a:fld>
            <a:endParaRPr lang="zh-CN" altLang="en-US" dirty="0"/>
          </a:p>
        </p:txBody>
      </p:sp>
      <p:sp>
        <p:nvSpPr>
          <p:cNvPr id="13" name="灯片编号占位符 19"/>
          <p:cNvSpPr>
            <a:spLocks noGrp="1"/>
          </p:cNvSpPr>
          <p:nvPr>
            <p:ph type="sldNum" sz="quarter" idx="4"/>
          </p:nvPr>
        </p:nvSpPr>
        <p:spPr>
          <a:xfrm>
            <a:off x="7668344" y="6078880"/>
            <a:ext cx="1485528" cy="365125"/>
          </a:xfrm>
          <a:prstGeom prst="rect">
            <a:avLst/>
          </a:prstGeom>
        </p:spPr>
        <p:txBody>
          <a:bodyPr vert="horz" lIns="91440" tIns="45720" rIns="91440" bIns="45720" rtlCol="0" anchor="ctr"/>
          <a:lstStyle>
            <a:lvl1pPr algn="r">
              <a:defRPr sz="1200">
                <a:solidFill>
                  <a:schemeClr val="accent3">
                    <a:lumMod val="50000"/>
                  </a:schemeClr>
                </a:solidFill>
              </a:defRPr>
            </a:lvl1pPr>
          </a:lstStyle>
          <a:p>
            <a:fld id="{A338FCAA-36CC-4D26-969D-37C385A45958}" type="slidenum">
              <a:rPr lang="zh-CN" altLang="en-US" smtClean="0"/>
              <a:pPr/>
              <a:t>‹#›</a:t>
            </a:fld>
            <a:endParaRPr lang="zh-CN" altLang="en-US" dirty="0"/>
          </a:p>
        </p:txBody>
      </p:sp>
      <p:sp>
        <p:nvSpPr>
          <p:cNvPr id="9" name="TextBox 8"/>
          <p:cNvSpPr txBox="1"/>
          <p:nvPr/>
        </p:nvSpPr>
        <p:spPr>
          <a:xfrm>
            <a:off x="2411760" y="2636912"/>
            <a:ext cx="3456384" cy="646331"/>
          </a:xfrm>
          <a:prstGeom prst="rect">
            <a:avLst/>
          </a:prstGeom>
          <a:noFill/>
        </p:spPr>
        <p:txBody>
          <a:bodyPr wrap="square" rtlCol="0">
            <a:spAutoFit/>
          </a:bodyPr>
          <a:lstStyle/>
          <a:p>
            <a:r>
              <a:rPr lang="en-US" altLang="zh-CN" dirty="0" smtClean="0">
                <a:latin typeface="Broadway" pitchFamily="82" charset="0"/>
              </a:rPr>
              <a:t>HITMEC</a:t>
            </a:r>
          </a:p>
          <a:p>
            <a:r>
              <a:rPr lang="en-US" altLang="zh-CN" dirty="0" smtClean="0"/>
              <a:t>  </a:t>
            </a:r>
            <a:r>
              <a:rPr lang="zh-CN" altLang="en-US" dirty="0" smtClean="0">
                <a:latin typeface="隶书" pitchFamily="49" charset="-122"/>
                <a:ea typeface="隶书" pitchFamily="49" charset="-122"/>
              </a:rPr>
              <a:t>哈尔滨工业大学微电子中心</a:t>
            </a:r>
            <a:endParaRPr lang="zh-CN" altLang="en-US" dirty="0">
              <a:latin typeface="隶书" pitchFamily="49" charset="-122"/>
              <a:ea typeface="隶书" pitchFamily="49" charset="-122"/>
            </a:endParaRPr>
          </a:p>
        </p:txBody>
      </p:sp>
      <p:sp>
        <p:nvSpPr>
          <p:cNvPr id="10" name="TextBox 9"/>
          <p:cNvSpPr txBox="1"/>
          <p:nvPr/>
        </p:nvSpPr>
        <p:spPr>
          <a:xfrm>
            <a:off x="6588224" y="2276872"/>
            <a:ext cx="738664" cy="3024336"/>
          </a:xfrm>
          <a:prstGeom prst="rect">
            <a:avLst/>
          </a:prstGeom>
          <a:noFill/>
        </p:spPr>
        <p:txBody>
          <a:bodyPr vert="eaVert" wrap="square" rtlCol="0">
            <a:spAutoFit/>
          </a:bodyPr>
          <a:lstStyle/>
          <a:p>
            <a:r>
              <a:rPr lang="zh-CN" altLang="en-US" dirty="0" smtClean="0">
                <a:solidFill>
                  <a:schemeClr val="bg1"/>
                </a:solidFill>
                <a:latin typeface="隶书" pitchFamily="49" charset="-122"/>
                <a:ea typeface="隶书" pitchFamily="49" charset="-122"/>
              </a:rPr>
              <a:t> </a:t>
            </a:r>
            <a:r>
              <a:rPr lang="zh-CN" altLang="en-US" dirty="0" smtClean="0">
                <a:solidFill>
                  <a:schemeClr val="tx1"/>
                </a:solidFill>
                <a:latin typeface="隶书" pitchFamily="49" charset="-122"/>
                <a:ea typeface="隶书" pitchFamily="49" charset="-122"/>
              </a:rPr>
              <a:t> </a:t>
            </a:r>
            <a:r>
              <a:rPr lang="zh-CN" altLang="en-US" sz="1600" dirty="0" smtClean="0">
                <a:solidFill>
                  <a:schemeClr val="tx1"/>
                </a:solidFill>
                <a:latin typeface="隶书" pitchFamily="49" charset="-122"/>
                <a:ea typeface="隶书" pitchFamily="49" charset="-122"/>
              </a:rPr>
              <a:t>哈尔滨工业大学微电子中心</a:t>
            </a:r>
            <a:endParaRPr lang="en-US" altLang="zh-CN" sz="1600" dirty="0" smtClean="0">
              <a:solidFill>
                <a:schemeClr val="tx1"/>
              </a:solidFill>
              <a:latin typeface="Broadway" pitchFamily="82" charset="0"/>
            </a:endParaRPr>
          </a:p>
          <a:p>
            <a:r>
              <a:rPr lang="en-US" altLang="zh-CN" sz="1600" dirty="0" smtClean="0">
                <a:solidFill>
                  <a:schemeClr val="tx1"/>
                </a:solidFill>
                <a:latin typeface="Broadway" pitchFamily="82" charset="0"/>
              </a:rPr>
              <a:t>HITMEC</a:t>
            </a:r>
            <a:r>
              <a:rPr lang="en-US" altLang="zh-CN" dirty="0" smtClean="0">
                <a:solidFill>
                  <a:schemeClr val="tx1"/>
                </a:solidFill>
              </a:rPr>
              <a:t> </a:t>
            </a:r>
            <a:endParaRPr lang="zh-CN" altLang="en-US" dirty="0">
              <a:solidFill>
                <a:schemeClr val="tx1"/>
              </a:solidFill>
              <a:latin typeface="隶书" pitchFamily="49" charset="-122"/>
              <a:ea typeface="隶书" pitchFamily="49" charset="-122"/>
            </a:endParaRPr>
          </a:p>
        </p:txBody>
      </p:sp>
      <p:sp>
        <p:nvSpPr>
          <p:cNvPr id="14" name="Rectangle 5"/>
          <p:cNvSpPr txBox="1">
            <a:spLocks noChangeArrowheads="1"/>
          </p:cNvSpPr>
          <p:nvPr/>
        </p:nvSpPr>
        <p:spPr bwMode="auto">
          <a:xfrm>
            <a:off x="1907704" y="4581128"/>
            <a:ext cx="3707904" cy="28466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solidFill>
                  <a:srgbClr val="FFFFFF"/>
                </a:solidFill>
                <a:latin typeface="Calibri"/>
                <a:cs typeface="Calibri"/>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smtClean="0">
                <a:ln>
                  <a:noFill/>
                </a:ln>
                <a:solidFill>
                  <a:schemeClr val="tx1"/>
                </a:solidFill>
                <a:effectLst/>
                <a:uLnTx/>
                <a:uFillTx/>
                <a:latin typeface="Broadway" pitchFamily="82" charset="0"/>
                <a:ea typeface="+mn-ea"/>
                <a:cs typeface="Calibri"/>
              </a:rPr>
              <a:t>HITMEC</a:t>
            </a:r>
            <a:r>
              <a:rPr kumimoji="0" lang="en-US" sz="1400" b="0" i="0" u="none" strike="noStrike" kern="1200" cap="none" spc="0" normalizeH="0" baseline="0" noProof="0" dirty="0" smtClean="0">
                <a:ln>
                  <a:noFill/>
                </a:ln>
                <a:solidFill>
                  <a:schemeClr val="tx1"/>
                </a:solidFill>
                <a:effectLst/>
                <a:uLnTx/>
                <a:uFillTx/>
                <a:latin typeface="Calibri"/>
                <a:ea typeface="+mn-ea"/>
                <a:cs typeface="Calibri"/>
              </a:rPr>
              <a:t>         </a:t>
            </a:r>
            <a:r>
              <a:rPr kumimoji="0" lang="zh-CN" altLang="en-US" sz="1400" b="0" i="0" u="none" strike="noStrike" kern="1200" cap="none" spc="0" normalizeH="0" baseline="0" noProof="0" dirty="0" smtClean="0">
                <a:ln>
                  <a:noFill/>
                </a:ln>
                <a:solidFill>
                  <a:schemeClr val="tx1"/>
                </a:solidFill>
                <a:effectLst/>
                <a:uLnTx/>
                <a:uFillTx/>
                <a:latin typeface="隶书" pitchFamily="49" charset="-122"/>
                <a:ea typeface="隶书" pitchFamily="49" charset="-122"/>
                <a:cs typeface="Calibri"/>
              </a:rPr>
              <a:t>哈尔滨工业大学微电子中心</a:t>
            </a:r>
            <a:endParaRPr kumimoji="0" lang="en-US" sz="1400" b="0" i="0" u="none" strike="noStrike" kern="1200" cap="none" spc="0" normalizeH="0" baseline="0" noProof="0" dirty="0">
              <a:ln>
                <a:noFill/>
              </a:ln>
              <a:solidFill>
                <a:schemeClr val="tx1"/>
              </a:solidFill>
              <a:effectLst/>
              <a:uLnTx/>
              <a:uFillTx/>
              <a:latin typeface="隶书" pitchFamily="49" charset="-122"/>
              <a:ea typeface="隶书" pitchFamily="49" charset="-122"/>
              <a:cs typeface="Calibri"/>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en-US" dirty="0"/>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页脚占位符 13"/>
          <p:cNvSpPr>
            <a:spLocks noGrp="1"/>
          </p:cNvSpPr>
          <p:nvPr>
            <p:ph type="ftr" sz="quarter" idx="3"/>
          </p:nvPr>
        </p:nvSpPr>
        <p:spPr>
          <a:xfrm>
            <a:off x="2843808" y="6520259"/>
            <a:ext cx="2895600" cy="365125"/>
          </a:xfrm>
          <a:prstGeom prst="rect">
            <a:avLst/>
          </a:prstGeom>
        </p:spPr>
        <p:txBody>
          <a:bodyPr vert="horz" lIns="91440" tIns="45720" rIns="91440" bIns="45720" rtlCol="0" anchor="ctr"/>
          <a:lstStyle>
            <a:lvl1pPr algn="ctr">
              <a:defRPr sz="1200" baseline="0">
                <a:solidFill>
                  <a:schemeClr val="tx2">
                    <a:lumMod val="10000"/>
                    <a:lumOff val="90000"/>
                  </a:schemeClr>
                </a:solidFill>
                <a:latin typeface="MS Gothic" pitchFamily="49" charset="-128"/>
                <a:ea typeface="华文中宋" pitchFamily="2" charset="-122"/>
              </a:defRPr>
            </a:lvl1pPr>
          </a:lstStyle>
          <a:p>
            <a:endParaRPr lang="zh-CN" altLang="en-US" dirty="0"/>
          </a:p>
        </p:txBody>
      </p:sp>
      <p:sp>
        <p:nvSpPr>
          <p:cNvPr id="6" name="日期占位符 18"/>
          <p:cNvSpPr>
            <a:spLocks noGrp="1"/>
          </p:cNvSpPr>
          <p:nvPr>
            <p:ph type="dt" sz="half" idx="10"/>
          </p:nvPr>
        </p:nvSpPr>
        <p:spPr>
          <a:xfrm>
            <a:off x="1691680" y="6554943"/>
            <a:ext cx="864096" cy="330441"/>
          </a:xfrm>
          <a:prstGeom prst="rect">
            <a:avLst/>
          </a:prstGeom>
        </p:spPr>
        <p:txBody>
          <a:bodyPr vert="horz" lIns="91440" tIns="45720" rIns="91440" bIns="45720" rtlCol="0" anchor="ctr"/>
          <a:lstStyle>
            <a:lvl1pPr algn="l">
              <a:defRPr sz="1200">
                <a:solidFill>
                  <a:schemeClr val="accent1">
                    <a:lumMod val="50000"/>
                  </a:schemeClr>
                </a:solidFill>
                <a:latin typeface="Times New Roman" pitchFamily="18" charset="0"/>
                <a:cs typeface="Times New Roman" pitchFamily="18" charset="0"/>
              </a:defRPr>
            </a:lvl1pPr>
          </a:lstStyle>
          <a:p>
            <a:fld id="{9E1229EA-7BB7-4A0D-8146-CD73CFF39762}" type="datetime1">
              <a:rPr lang="zh-CN" altLang="en-US" smtClean="0"/>
              <a:pPr/>
              <a:t>2020/4/23</a:t>
            </a:fld>
            <a:endParaRPr lang="zh-CN" altLang="en-US" dirty="0"/>
          </a:p>
        </p:txBody>
      </p:sp>
      <p:sp>
        <p:nvSpPr>
          <p:cNvPr id="7" name="灯片编号占位符 19"/>
          <p:cNvSpPr>
            <a:spLocks noGrp="1"/>
          </p:cNvSpPr>
          <p:nvPr>
            <p:ph type="sldNum" sz="quarter" idx="4"/>
          </p:nvPr>
        </p:nvSpPr>
        <p:spPr>
          <a:xfrm>
            <a:off x="7668344" y="6078880"/>
            <a:ext cx="1485528" cy="365125"/>
          </a:xfrm>
          <a:prstGeom prst="rect">
            <a:avLst/>
          </a:prstGeom>
        </p:spPr>
        <p:txBody>
          <a:bodyPr vert="horz" lIns="91440" tIns="45720" rIns="91440" bIns="45720" rtlCol="0" anchor="ctr"/>
          <a:lstStyle>
            <a:lvl1pPr algn="r">
              <a:defRPr sz="1200">
                <a:solidFill>
                  <a:schemeClr val="accent3">
                    <a:lumMod val="50000"/>
                  </a:schemeClr>
                </a:solidFill>
              </a:defRPr>
            </a:lvl1pPr>
          </a:lstStyle>
          <a:p>
            <a:fld id="{A338FCAA-36CC-4D26-969D-37C385A45958}" type="slidenum">
              <a:rPr lang="zh-CN" altLang="en-US" smtClean="0"/>
              <a:pPr/>
              <a:t>‹#›</a:t>
            </a:fld>
            <a:endParaRPr lang="zh-CN" alt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1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33E34953-CB40-4CE1-8557-668FB831FD19}" type="datetime1">
              <a:rPr lang="zh-CN" altLang="en-US" smtClean="0"/>
              <a:pPr/>
              <a:t>2020/4/23</a:t>
            </a:fld>
            <a:endParaRPr lang="zh-CN" altLang="en-US" dirty="0"/>
          </a:p>
        </p:txBody>
      </p:sp>
      <p:sp>
        <p:nvSpPr>
          <p:cNvPr id="4" name="灯片编号占位符 3"/>
          <p:cNvSpPr>
            <a:spLocks noGrp="1"/>
          </p:cNvSpPr>
          <p:nvPr>
            <p:ph type="sldNum" sz="quarter" idx="11"/>
          </p:nvPr>
        </p:nvSpPr>
        <p:spPr/>
        <p:txBody>
          <a:bodyPr/>
          <a:lstStyle/>
          <a:p>
            <a:fld id="{A338FCAA-36CC-4D26-969D-37C385A45958}" type="slidenum">
              <a:rPr lang="zh-CN" altLang="en-US" smtClean="0"/>
              <a:pPr/>
              <a:t>‹#›</a:t>
            </a:fld>
            <a:endParaRPr lang="zh-CN" altLang="en-US" dirty="0"/>
          </a:p>
        </p:txBody>
      </p:sp>
      <p:sp>
        <p:nvSpPr>
          <p:cNvPr id="5" name="页脚占位符 13"/>
          <p:cNvSpPr>
            <a:spLocks noGrp="1"/>
          </p:cNvSpPr>
          <p:nvPr>
            <p:ph type="ftr" sz="quarter" idx="3"/>
          </p:nvPr>
        </p:nvSpPr>
        <p:spPr>
          <a:xfrm>
            <a:off x="2843808" y="6520259"/>
            <a:ext cx="2895600" cy="365125"/>
          </a:xfrm>
          <a:prstGeom prst="rect">
            <a:avLst/>
          </a:prstGeom>
        </p:spPr>
        <p:txBody>
          <a:bodyPr vert="horz" lIns="91440" tIns="45720" rIns="91440" bIns="45720" rtlCol="0" anchor="ctr"/>
          <a:lstStyle>
            <a:lvl1pPr algn="ctr">
              <a:defRPr sz="1200" baseline="0">
                <a:solidFill>
                  <a:schemeClr val="tx2">
                    <a:lumMod val="10000"/>
                    <a:lumOff val="90000"/>
                  </a:schemeClr>
                </a:solidFill>
                <a:latin typeface="MS Gothic" pitchFamily="49" charset="-128"/>
                <a:ea typeface="华文中宋" pitchFamily="2" charset="-122"/>
              </a:defRPr>
            </a:lvl1pPr>
          </a:lstStyle>
          <a:p>
            <a:endParaRPr lang="zh-CN" alt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smtClean="0"/>
              <a:t>单击图标添加图片</a:t>
            </a:r>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7" name="页脚占位符 13"/>
          <p:cNvSpPr>
            <a:spLocks noGrp="1"/>
          </p:cNvSpPr>
          <p:nvPr>
            <p:ph type="ftr" sz="quarter" idx="3"/>
          </p:nvPr>
        </p:nvSpPr>
        <p:spPr>
          <a:xfrm>
            <a:off x="2843808" y="6520259"/>
            <a:ext cx="2895600" cy="365125"/>
          </a:xfrm>
          <a:prstGeom prst="rect">
            <a:avLst/>
          </a:prstGeom>
        </p:spPr>
        <p:txBody>
          <a:bodyPr vert="horz" lIns="91440" tIns="45720" rIns="91440" bIns="45720" rtlCol="0" anchor="ctr"/>
          <a:lstStyle>
            <a:lvl1pPr algn="ctr">
              <a:defRPr sz="1200" baseline="0">
                <a:solidFill>
                  <a:schemeClr val="tx2">
                    <a:lumMod val="10000"/>
                    <a:lumOff val="90000"/>
                  </a:schemeClr>
                </a:solidFill>
                <a:latin typeface="MS Gothic" pitchFamily="49" charset="-128"/>
                <a:ea typeface="华文中宋" pitchFamily="2" charset="-122"/>
              </a:defRPr>
            </a:lvl1pPr>
          </a:lstStyle>
          <a:p>
            <a:endParaRPr lang="zh-CN" altLang="en-US" dirty="0"/>
          </a:p>
        </p:txBody>
      </p:sp>
      <p:sp>
        <p:nvSpPr>
          <p:cNvPr id="8" name="日期占位符 18"/>
          <p:cNvSpPr>
            <a:spLocks noGrp="1"/>
          </p:cNvSpPr>
          <p:nvPr>
            <p:ph type="dt" sz="half" idx="10"/>
          </p:nvPr>
        </p:nvSpPr>
        <p:spPr>
          <a:xfrm>
            <a:off x="1691680" y="6554943"/>
            <a:ext cx="864096" cy="330441"/>
          </a:xfrm>
          <a:prstGeom prst="rect">
            <a:avLst/>
          </a:prstGeom>
        </p:spPr>
        <p:txBody>
          <a:bodyPr vert="horz" lIns="91440" tIns="45720" rIns="91440" bIns="45720" rtlCol="0" anchor="ctr"/>
          <a:lstStyle>
            <a:lvl1pPr algn="l">
              <a:defRPr sz="1200">
                <a:solidFill>
                  <a:schemeClr val="accent1">
                    <a:lumMod val="50000"/>
                  </a:schemeClr>
                </a:solidFill>
                <a:latin typeface="Times New Roman" pitchFamily="18" charset="0"/>
                <a:cs typeface="Times New Roman" pitchFamily="18" charset="0"/>
              </a:defRPr>
            </a:lvl1pPr>
          </a:lstStyle>
          <a:p>
            <a:fld id="{03AEFB9A-3B9B-403C-8E74-9A0053B5C4A4}" type="datetime1">
              <a:rPr lang="zh-CN" altLang="en-US" smtClean="0"/>
              <a:pPr/>
              <a:t>2020/4/23</a:t>
            </a:fld>
            <a:endParaRPr lang="zh-CN" altLang="en-US" dirty="0"/>
          </a:p>
        </p:txBody>
      </p:sp>
      <p:sp>
        <p:nvSpPr>
          <p:cNvPr id="11" name="灯片编号占位符 19"/>
          <p:cNvSpPr>
            <a:spLocks noGrp="1"/>
          </p:cNvSpPr>
          <p:nvPr>
            <p:ph type="sldNum" sz="quarter" idx="4"/>
          </p:nvPr>
        </p:nvSpPr>
        <p:spPr>
          <a:xfrm>
            <a:off x="7668344" y="6078880"/>
            <a:ext cx="1485528" cy="365125"/>
          </a:xfrm>
          <a:prstGeom prst="rect">
            <a:avLst/>
          </a:prstGeom>
        </p:spPr>
        <p:txBody>
          <a:bodyPr vert="horz" lIns="91440" tIns="45720" rIns="91440" bIns="45720" rtlCol="0" anchor="ctr"/>
          <a:lstStyle>
            <a:lvl1pPr algn="r">
              <a:defRPr sz="1200">
                <a:solidFill>
                  <a:schemeClr val="accent3">
                    <a:lumMod val="50000"/>
                  </a:schemeClr>
                </a:solidFill>
              </a:defRPr>
            </a:lvl1pPr>
          </a:lstStyle>
          <a:p>
            <a:fld id="{A338FCAA-36CC-4D26-969D-37C385A45958}" type="slidenum">
              <a:rPr lang="zh-CN" altLang="en-US" smtClean="0"/>
              <a:pPr/>
              <a:t>‹#›</a:t>
            </a:fld>
            <a:endParaRPr lang="zh-CN" alt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a:p>
        </p:txBody>
      </p:sp>
      <p:sp>
        <p:nvSpPr>
          <p:cNvPr id="3" name="Vertical Text Placeholder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6" name="页脚占位符 13"/>
          <p:cNvSpPr>
            <a:spLocks noGrp="1"/>
          </p:cNvSpPr>
          <p:nvPr>
            <p:ph type="ftr" sz="quarter" idx="3"/>
          </p:nvPr>
        </p:nvSpPr>
        <p:spPr>
          <a:xfrm>
            <a:off x="2843808" y="6520259"/>
            <a:ext cx="2895600" cy="365125"/>
          </a:xfrm>
          <a:prstGeom prst="rect">
            <a:avLst/>
          </a:prstGeom>
        </p:spPr>
        <p:txBody>
          <a:bodyPr vert="horz" lIns="91440" tIns="45720" rIns="91440" bIns="45720" rtlCol="0" anchor="ctr"/>
          <a:lstStyle>
            <a:lvl1pPr algn="ctr">
              <a:defRPr sz="1200" baseline="0">
                <a:solidFill>
                  <a:schemeClr val="tx2">
                    <a:lumMod val="10000"/>
                    <a:lumOff val="90000"/>
                  </a:schemeClr>
                </a:solidFill>
                <a:latin typeface="MS Gothic" pitchFamily="49" charset="-128"/>
                <a:ea typeface="华文中宋" pitchFamily="2" charset="-122"/>
              </a:defRPr>
            </a:lvl1pPr>
          </a:lstStyle>
          <a:p>
            <a:endParaRPr lang="zh-CN" altLang="en-US" dirty="0"/>
          </a:p>
        </p:txBody>
      </p:sp>
      <p:sp>
        <p:nvSpPr>
          <p:cNvPr id="9" name="日期占位符 18"/>
          <p:cNvSpPr>
            <a:spLocks noGrp="1"/>
          </p:cNvSpPr>
          <p:nvPr>
            <p:ph type="dt" sz="half" idx="2"/>
          </p:nvPr>
        </p:nvSpPr>
        <p:spPr>
          <a:xfrm>
            <a:off x="1691680" y="6554943"/>
            <a:ext cx="864096" cy="330441"/>
          </a:xfrm>
          <a:prstGeom prst="rect">
            <a:avLst/>
          </a:prstGeom>
        </p:spPr>
        <p:txBody>
          <a:bodyPr vert="horz" lIns="91440" tIns="45720" rIns="91440" bIns="45720" rtlCol="0" anchor="ctr"/>
          <a:lstStyle>
            <a:lvl1pPr algn="l">
              <a:defRPr sz="1200">
                <a:solidFill>
                  <a:schemeClr val="accent1">
                    <a:lumMod val="50000"/>
                  </a:schemeClr>
                </a:solidFill>
                <a:latin typeface="Times New Roman" pitchFamily="18" charset="0"/>
                <a:cs typeface="Times New Roman" pitchFamily="18" charset="0"/>
              </a:defRPr>
            </a:lvl1pPr>
          </a:lstStyle>
          <a:p>
            <a:fld id="{E3180F7C-3712-451C-806F-D8F8FBCC3F35}" type="datetime1">
              <a:rPr lang="zh-CN" altLang="en-US" smtClean="0"/>
              <a:pPr/>
              <a:t>2020/4/23</a:t>
            </a:fld>
            <a:endParaRPr lang="zh-CN" altLang="en-US" dirty="0"/>
          </a:p>
        </p:txBody>
      </p:sp>
      <p:sp>
        <p:nvSpPr>
          <p:cNvPr id="10" name="灯片编号占位符 19"/>
          <p:cNvSpPr>
            <a:spLocks noGrp="1"/>
          </p:cNvSpPr>
          <p:nvPr>
            <p:ph type="sldNum" sz="quarter" idx="4"/>
          </p:nvPr>
        </p:nvSpPr>
        <p:spPr>
          <a:xfrm>
            <a:off x="7668344" y="6078880"/>
            <a:ext cx="1485528" cy="365125"/>
          </a:xfrm>
          <a:prstGeom prst="rect">
            <a:avLst/>
          </a:prstGeom>
        </p:spPr>
        <p:txBody>
          <a:bodyPr vert="horz" lIns="91440" tIns="45720" rIns="91440" bIns="45720" rtlCol="0" anchor="ctr"/>
          <a:lstStyle>
            <a:lvl1pPr algn="r">
              <a:defRPr sz="1200">
                <a:solidFill>
                  <a:schemeClr val="accent3">
                    <a:lumMod val="50000"/>
                  </a:schemeClr>
                </a:solidFill>
              </a:defRPr>
            </a:lvl1pPr>
          </a:lstStyle>
          <a:p>
            <a:fld id="{A338FCAA-36CC-4D26-969D-37C385A45958}" type="slidenum">
              <a:rPr lang="zh-CN" altLang="en-US" smtClean="0"/>
              <a:pPr/>
              <a:t>‹#›</a:t>
            </a:fld>
            <a:endParaRPr lang="zh-CN" alt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2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BE5BE1B0-1775-40E6-AE22-C292C1077788}" type="datetime1">
              <a:rPr lang="zh-CN" altLang="en-US" smtClean="0"/>
              <a:pPr/>
              <a:t>2020/4/23</a:t>
            </a:fld>
            <a:endParaRPr lang="zh-CN" altLang="en-US" dirty="0"/>
          </a:p>
        </p:txBody>
      </p:sp>
      <p:sp>
        <p:nvSpPr>
          <p:cNvPr id="4" name="灯片编号占位符 3"/>
          <p:cNvSpPr>
            <a:spLocks noGrp="1"/>
          </p:cNvSpPr>
          <p:nvPr>
            <p:ph type="sldNum" sz="quarter" idx="11"/>
          </p:nvPr>
        </p:nvSpPr>
        <p:spPr/>
        <p:txBody>
          <a:bodyPr/>
          <a:lstStyle/>
          <a:p>
            <a:fld id="{A338FCAA-36CC-4D26-969D-37C385A45958}" type="slidenum">
              <a:rPr lang="zh-CN" altLang="en-US" smtClean="0"/>
              <a:pPr/>
              <a:t>‹#›</a:t>
            </a:fld>
            <a:endParaRPr lang="zh-CN" altLang="en-US" dirty="0"/>
          </a:p>
        </p:txBody>
      </p:sp>
      <p:sp>
        <p:nvSpPr>
          <p:cNvPr id="5" name="页脚占位符 13"/>
          <p:cNvSpPr>
            <a:spLocks noGrp="1"/>
          </p:cNvSpPr>
          <p:nvPr>
            <p:ph type="ftr" sz="quarter" idx="3"/>
          </p:nvPr>
        </p:nvSpPr>
        <p:spPr>
          <a:xfrm>
            <a:off x="2843808" y="6520259"/>
            <a:ext cx="2895600" cy="365125"/>
          </a:xfrm>
          <a:prstGeom prst="rect">
            <a:avLst/>
          </a:prstGeom>
        </p:spPr>
        <p:txBody>
          <a:bodyPr vert="horz" lIns="91440" tIns="45720" rIns="91440" bIns="45720" rtlCol="0" anchor="ctr"/>
          <a:lstStyle>
            <a:lvl1pPr algn="ctr">
              <a:defRPr sz="1200" baseline="0">
                <a:solidFill>
                  <a:schemeClr val="tx2">
                    <a:lumMod val="10000"/>
                    <a:lumOff val="90000"/>
                  </a:schemeClr>
                </a:solidFill>
                <a:latin typeface="MS Gothic" pitchFamily="49" charset="-128"/>
                <a:ea typeface="华文中宋" pitchFamily="2" charset="-122"/>
              </a:defRPr>
            </a:lvl1pPr>
          </a:lstStyle>
          <a:p>
            <a:endParaRPr lang="zh-CN" alt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6" name="页脚占位符 13"/>
          <p:cNvSpPr>
            <a:spLocks noGrp="1"/>
          </p:cNvSpPr>
          <p:nvPr>
            <p:ph type="ftr" sz="quarter" idx="3"/>
          </p:nvPr>
        </p:nvSpPr>
        <p:spPr>
          <a:xfrm>
            <a:off x="2843808" y="6520259"/>
            <a:ext cx="2895600" cy="365125"/>
          </a:xfrm>
          <a:prstGeom prst="rect">
            <a:avLst/>
          </a:prstGeom>
        </p:spPr>
        <p:txBody>
          <a:bodyPr vert="horz" lIns="91440" tIns="45720" rIns="91440" bIns="45720" rtlCol="0" anchor="ctr"/>
          <a:lstStyle>
            <a:lvl1pPr algn="ctr">
              <a:defRPr sz="1200" baseline="0">
                <a:solidFill>
                  <a:schemeClr val="tx2">
                    <a:lumMod val="10000"/>
                    <a:lumOff val="90000"/>
                  </a:schemeClr>
                </a:solidFill>
                <a:latin typeface="MS Gothic" pitchFamily="49" charset="-128"/>
                <a:ea typeface="华文中宋" pitchFamily="2" charset="-122"/>
              </a:defRPr>
            </a:lvl1pPr>
          </a:lstStyle>
          <a:p>
            <a:endParaRPr lang="zh-CN" altLang="en-US" dirty="0"/>
          </a:p>
        </p:txBody>
      </p:sp>
      <p:sp>
        <p:nvSpPr>
          <p:cNvPr id="9" name="日期占位符 18"/>
          <p:cNvSpPr>
            <a:spLocks noGrp="1"/>
          </p:cNvSpPr>
          <p:nvPr>
            <p:ph type="dt" sz="half" idx="2"/>
          </p:nvPr>
        </p:nvSpPr>
        <p:spPr>
          <a:xfrm>
            <a:off x="1691680" y="6554943"/>
            <a:ext cx="864096" cy="330441"/>
          </a:xfrm>
          <a:prstGeom prst="rect">
            <a:avLst/>
          </a:prstGeom>
        </p:spPr>
        <p:txBody>
          <a:bodyPr vert="horz" lIns="91440" tIns="45720" rIns="91440" bIns="45720" rtlCol="0" anchor="ctr"/>
          <a:lstStyle>
            <a:lvl1pPr algn="l">
              <a:defRPr sz="1200">
                <a:solidFill>
                  <a:schemeClr val="accent1">
                    <a:lumMod val="50000"/>
                  </a:schemeClr>
                </a:solidFill>
                <a:latin typeface="Times New Roman" pitchFamily="18" charset="0"/>
                <a:cs typeface="Times New Roman" pitchFamily="18" charset="0"/>
              </a:defRPr>
            </a:lvl1pPr>
          </a:lstStyle>
          <a:p>
            <a:fld id="{906B3EA2-E419-411D-8CB8-1239CE711A50}" type="datetime1">
              <a:rPr lang="zh-CN" altLang="en-US" smtClean="0"/>
              <a:pPr/>
              <a:t>2020/4/23</a:t>
            </a:fld>
            <a:endParaRPr lang="zh-CN" altLang="en-US" dirty="0"/>
          </a:p>
        </p:txBody>
      </p:sp>
      <p:sp>
        <p:nvSpPr>
          <p:cNvPr id="10" name="灯片编号占位符 19"/>
          <p:cNvSpPr>
            <a:spLocks noGrp="1"/>
          </p:cNvSpPr>
          <p:nvPr>
            <p:ph type="sldNum" sz="quarter" idx="4"/>
          </p:nvPr>
        </p:nvSpPr>
        <p:spPr>
          <a:xfrm>
            <a:off x="7668344" y="6078880"/>
            <a:ext cx="1485528" cy="365125"/>
          </a:xfrm>
          <a:prstGeom prst="rect">
            <a:avLst/>
          </a:prstGeom>
        </p:spPr>
        <p:txBody>
          <a:bodyPr vert="horz" lIns="91440" tIns="45720" rIns="91440" bIns="45720" rtlCol="0" anchor="ctr"/>
          <a:lstStyle>
            <a:lvl1pPr algn="r">
              <a:defRPr sz="1200">
                <a:solidFill>
                  <a:schemeClr val="accent3">
                    <a:lumMod val="50000"/>
                  </a:schemeClr>
                </a:solidFill>
              </a:defRPr>
            </a:lvl1pPr>
          </a:lstStyle>
          <a:p>
            <a:fld id="{A338FCAA-36CC-4D26-969D-37C385A45958}" type="slidenum">
              <a:rPr lang="zh-CN" altLang="en-US" smtClean="0"/>
              <a:pPr/>
              <a:t>‹#›</a:t>
            </a:fld>
            <a:endParaRPr lang="zh-CN" alt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zh-CN" altLang="en-US" smtClean="0"/>
              <a:t>单击此处编辑母版标题样式</a:t>
            </a:r>
            <a:endParaRPr lang="en-US"/>
          </a:p>
        </p:txBody>
      </p:sp>
      <p:sp>
        <p:nvSpPr>
          <p:cNvPr id="3" name="Text Placeholder 2"/>
          <p:cNvSpPr>
            <a:spLocks noGrp="1"/>
          </p:cNvSpPr>
          <p:nvPr>
            <p:ph type="body" sz="half" idx="1"/>
          </p:nvPr>
        </p:nvSpPr>
        <p:spPr>
          <a:xfrm>
            <a:off x="457200" y="1600200"/>
            <a:ext cx="4038600" cy="45259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4" name="Content Placeholder 3"/>
          <p:cNvSpPr>
            <a:spLocks noGrp="1"/>
          </p:cNvSpPr>
          <p:nvPr>
            <p:ph sz="quarter" idx="2"/>
          </p:nvPr>
        </p:nvSpPr>
        <p:spPr>
          <a:xfrm>
            <a:off x="4648200" y="1600200"/>
            <a:ext cx="4038600" cy="21859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5" name="Content Placeholder 4"/>
          <p:cNvSpPr>
            <a:spLocks noGrp="1"/>
          </p:cNvSpPr>
          <p:nvPr>
            <p:ph sz="quarter" idx="3"/>
          </p:nvPr>
        </p:nvSpPr>
        <p:spPr>
          <a:xfrm>
            <a:off x="4648200" y="3938588"/>
            <a:ext cx="4038600" cy="21875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8" name="页脚占位符 13"/>
          <p:cNvSpPr>
            <a:spLocks noGrp="1"/>
          </p:cNvSpPr>
          <p:nvPr>
            <p:ph type="ftr" sz="quarter" idx="10"/>
          </p:nvPr>
        </p:nvSpPr>
        <p:spPr>
          <a:xfrm>
            <a:off x="2843808" y="6520259"/>
            <a:ext cx="2895600" cy="365125"/>
          </a:xfrm>
          <a:prstGeom prst="rect">
            <a:avLst/>
          </a:prstGeom>
        </p:spPr>
        <p:txBody>
          <a:bodyPr vert="horz" lIns="91440" tIns="45720" rIns="91440" bIns="45720" rtlCol="0" anchor="ctr"/>
          <a:lstStyle>
            <a:lvl1pPr algn="ctr">
              <a:defRPr sz="1200" baseline="0">
                <a:solidFill>
                  <a:schemeClr val="tx2">
                    <a:lumMod val="10000"/>
                    <a:lumOff val="90000"/>
                  </a:schemeClr>
                </a:solidFill>
                <a:latin typeface="MS Gothic" pitchFamily="49" charset="-128"/>
                <a:ea typeface="华文中宋" pitchFamily="2" charset="-122"/>
              </a:defRPr>
            </a:lvl1pPr>
          </a:lstStyle>
          <a:p>
            <a:endParaRPr lang="zh-CN" altLang="en-US" dirty="0"/>
          </a:p>
        </p:txBody>
      </p:sp>
      <p:sp>
        <p:nvSpPr>
          <p:cNvPr id="11" name="日期占位符 18"/>
          <p:cNvSpPr>
            <a:spLocks noGrp="1"/>
          </p:cNvSpPr>
          <p:nvPr>
            <p:ph type="dt" sz="half" idx="11"/>
          </p:nvPr>
        </p:nvSpPr>
        <p:spPr>
          <a:xfrm>
            <a:off x="1691680" y="6554943"/>
            <a:ext cx="864096" cy="330441"/>
          </a:xfrm>
          <a:prstGeom prst="rect">
            <a:avLst/>
          </a:prstGeom>
        </p:spPr>
        <p:txBody>
          <a:bodyPr vert="horz" lIns="91440" tIns="45720" rIns="91440" bIns="45720" rtlCol="0" anchor="ctr"/>
          <a:lstStyle>
            <a:lvl1pPr algn="l">
              <a:defRPr sz="1200">
                <a:solidFill>
                  <a:schemeClr val="accent1">
                    <a:lumMod val="50000"/>
                  </a:schemeClr>
                </a:solidFill>
                <a:latin typeface="Times New Roman" pitchFamily="18" charset="0"/>
                <a:cs typeface="Times New Roman" pitchFamily="18" charset="0"/>
              </a:defRPr>
            </a:lvl1pPr>
          </a:lstStyle>
          <a:p>
            <a:fld id="{E4208539-C5BD-45B4-AA2A-603610B2CB47}" type="datetime1">
              <a:rPr lang="zh-CN" altLang="en-US" smtClean="0"/>
              <a:pPr/>
              <a:t>2020/4/23</a:t>
            </a:fld>
            <a:endParaRPr lang="zh-CN" altLang="en-US" dirty="0"/>
          </a:p>
        </p:txBody>
      </p:sp>
      <p:sp>
        <p:nvSpPr>
          <p:cNvPr id="12" name="灯片编号占位符 19"/>
          <p:cNvSpPr>
            <a:spLocks noGrp="1"/>
          </p:cNvSpPr>
          <p:nvPr>
            <p:ph type="sldNum" sz="quarter" idx="4"/>
          </p:nvPr>
        </p:nvSpPr>
        <p:spPr>
          <a:xfrm>
            <a:off x="7668344" y="6078880"/>
            <a:ext cx="1485528" cy="365125"/>
          </a:xfrm>
          <a:prstGeom prst="rect">
            <a:avLst/>
          </a:prstGeom>
        </p:spPr>
        <p:txBody>
          <a:bodyPr vert="horz" lIns="91440" tIns="45720" rIns="91440" bIns="45720" rtlCol="0" anchor="ctr"/>
          <a:lstStyle>
            <a:lvl1pPr algn="r">
              <a:defRPr sz="1200">
                <a:solidFill>
                  <a:schemeClr val="accent3">
                    <a:lumMod val="50000"/>
                  </a:schemeClr>
                </a:solidFill>
              </a:defRPr>
            </a:lvl1pPr>
          </a:lstStyle>
          <a:p>
            <a:fld id="{A338FCAA-36CC-4D26-969D-37C385A45958}" type="slidenum">
              <a:rPr lang="zh-CN" altLang="en-US" smtClean="0"/>
              <a:pPr/>
              <a:t>‹#›</a:t>
            </a:fld>
            <a:endParaRPr lang="zh-CN" altLang="en-US"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1_标题幻灯片">
    <p:spTree>
      <p:nvGrpSpPr>
        <p:cNvPr id="1" name=""/>
        <p:cNvGrpSpPr/>
        <p:nvPr/>
      </p:nvGrpSpPr>
      <p:grpSpPr>
        <a:xfrm>
          <a:off x="0" y="0"/>
          <a:ext cx="0" cy="0"/>
          <a:chOff x="0" y="0"/>
          <a:chExt cx="0" cy="0"/>
        </a:xfrm>
      </p:grpSpPr>
      <p:sp>
        <p:nvSpPr>
          <p:cNvPr id="7" name="Rectangle 6"/>
          <p:cNvSpPr/>
          <p:nvPr/>
        </p:nvSpPr>
        <p:spPr>
          <a:xfrm>
            <a:off x="0" y="0"/>
            <a:ext cx="9144000" cy="2514600"/>
          </a:xfrm>
          <a:prstGeom prst="rect">
            <a:avLst/>
          </a:prstGeom>
          <a:solidFill>
            <a:srgbClr val="102E5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2" name="Rectangle 11"/>
          <p:cNvSpPr/>
          <p:nvPr/>
        </p:nvSpPr>
        <p:spPr>
          <a:xfrm>
            <a:off x="0" y="6553200"/>
            <a:ext cx="9144000" cy="304800"/>
          </a:xfrm>
          <a:prstGeom prst="rect">
            <a:avLst/>
          </a:prstGeom>
          <a:solidFill>
            <a:srgbClr val="9E8C78"/>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3" name="Rectangle 12"/>
          <p:cNvSpPr/>
          <p:nvPr/>
        </p:nvSpPr>
        <p:spPr>
          <a:xfrm>
            <a:off x="0" y="6451600"/>
            <a:ext cx="9144000" cy="76200"/>
          </a:xfrm>
          <a:prstGeom prst="rect">
            <a:avLst/>
          </a:prstGeom>
          <a:solidFill>
            <a:srgbClr val="80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7" name="Rectangle 16"/>
          <p:cNvSpPr/>
          <p:nvPr/>
        </p:nvSpPr>
        <p:spPr>
          <a:xfrm>
            <a:off x="0" y="2590800"/>
            <a:ext cx="3768892" cy="1615326"/>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solidFill>
                <a:schemeClr val="bg1">
                  <a:lumMod val="65000"/>
                </a:schemeClr>
              </a:solidFill>
            </a:endParaRPr>
          </a:p>
        </p:txBody>
      </p:sp>
      <p:sp>
        <p:nvSpPr>
          <p:cNvPr id="18" name="Rectangle 17"/>
          <p:cNvSpPr/>
          <p:nvPr/>
        </p:nvSpPr>
        <p:spPr>
          <a:xfrm>
            <a:off x="3852060" y="2590800"/>
            <a:ext cx="2286000" cy="1615326"/>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6226864" y="2590800"/>
            <a:ext cx="2917136" cy="1615326"/>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Subtitle 2"/>
          <p:cNvSpPr>
            <a:spLocks noGrp="1"/>
          </p:cNvSpPr>
          <p:nvPr>
            <p:ph type="subTitle" idx="1"/>
          </p:nvPr>
        </p:nvSpPr>
        <p:spPr>
          <a:xfrm>
            <a:off x="3044352" y="5173652"/>
            <a:ext cx="5641337" cy="593737"/>
          </a:xfrm>
        </p:spPr>
        <p:txBody>
          <a:bodyPr/>
          <a:lstStyle>
            <a:lvl1pPr marL="0" indent="0" algn="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en-US" dirty="0"/>
          </a:p>
        </p:txBody>
      </p:sp>
      <p:sp>
        <p:nvSpPr>
          <p:cNvPr id="31" name="Rectangle 4"/>
          <p:cNvSpPr>
            <a:spLocks noGrp="1" noChangeArrowheads="1"/>
          </p:cNvSpPr>
          <p:nvPr>
            <p:ph type="dt" sz="half" idx="2"/>
          </p:nvPr>
        </p:nvSpPr>
        <p:spPr bwMode="auto">
          <a:xfrm>
            <a:off x="109536" y="4197659"/>
            <a:ext cx="931864" cy="28120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100">
                <a:latin typeface="Calibri"/>
                <a:cs typeface="Calibri"/>
              </a:defRPr>
            </a:lvl1pPr>
          </a:lstStyle>
          <a:p>
            <a:fld id="{D1CB254B-6C6D-42C6-B9A8-66F7B4E8F45F}" type="datetime1">
              <a:rPr lang="zh-CN" altLang="en-US" smtClean="0"/>
              <a:pPr/>
              <a:t>2020/4/23</a:t>
            </a:fld>
            <a:endParaRPr lang="zh-CN" altLang="en-US" dirty="0"/>
          </a:p>
        </p:txBody>
      </p:sp>
      <p:pic>
        <p:nvPicPr>
          <p:cNvPr id="21" name="Picture 7" descr="G6"/>
          <p:cNvPicPr>
            <a:picLocks noChangeAspect="1" noChangeArrowheads="1"/>
          </p:cNvPicPr>
          <p:nvPr/>
        </p:nvPicPr>
        <p:blipFill>
          <a:blip r:embed="rId2" cstate="print">
            <a:duotone>
              <a:schemeClr val="accent5">
                <a:shade val="45000"/>
                <a:satMod val="135000"/>
              </a:schemeClr>
              <a:prstClr val="white"/>
            </a:duotone>
          </a:blip>
          <a:srcRect/>
          <a:stretch>
            <a:fillRect/>
          </a:stretch>
        </p:blipFill>
        <p:spPr bwMode="auto">
          <a:xfrm>
            <a:off x="0" y="0"/>
            <a:ext cx="2460721" cy="76470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2" name="图片 21" descr="工大logo.jpg"/>
          <p:cNvPicPr>
            <a:picLocks noChangeAspect="1"/>
          </p:cNvPicPr>
          <p:nvPr/>
        </p:nvPicPr>
        <p:blipFill>
          <a:blip r:embed="rId3" cstate="print">
            <a:clrChange>
              <a:clrFrom>
                <a:srgbClr val="FFFFFF"/>
              </a:clrFrom>
              <a:clrTo>
                <a:srgbClr val="FFFFFF">
                  <a:alpha val="0"/>
                </a:srgbClr>
              </a:clrTo>
            </a:clrChange>
            <a:lum bright="70000" contrast="-70000"/>
          </a:blip>
          <a:stretch>
            <a:fillRect/>
          </a:stretch>
        </p:blipFill>
        <p:spPr>
          <a:xfrm>
            <a:off x="8280920" y="1556792"/>
            <a:ext cx="683568" cy="553284"/>
          </a:xfrm>
          <a:prstGeom prst="rect">
            <a:avLst/>
          </a:prstGeom>
          <a:ln>
            <a:noFill/>
          </a:ln>
          <a:effectLst>
            <a:outerShdw blurRad="292100" dist="139700" dir="2700000" algn="tl" rotWithShape="0">
              <a:srgbClr val="333333">
                <a:alpha val="65000"/>
              </a:srgbClr>
            </a:outerShdw>
          </a:effectLst>
        </p:spPr>
      </p:pic>
      <p:pic>
        <p:nvPicPr>
          <p:cNvPr id="26" name="图片 25" descr="图片1.png"/>
          <p:cNvPicPr>
            <a:picLocks noChangeAspect="1"/>
          </p:cNvPicPr>
          <p:nvPr/>
        </p:nvPicPr>
        <p:blipFill>
          <a:blip r:embed="rId4" cstate="print"/>
          <a:stretch>
            <a:fillRect/>
          </a:stretch>
        </p:blipFill>
        <p:spPr>
          <a:xfrm>
            <a:off x="5737694" y="1700808"/>
            <a:ext cx="3370810" cy="688791"/>
          </a:xfrm>
          <a:prstGeom prst="rect">
            <a:avLst/>
          </a:prstGeom>
        </p:spPr>
      </p:pic>
      <p:sp>
        <p:nvSpPr>
          <p:cNvPr id="30" name="标题 29"/>
          <p:cNvSpPr>
            <a:spLocks noGrp="1"/>
          </p:cNvSpPr>
          <p:nvPr>
            <p:ph type="title"/>
          </p:nvPr>
        </p:nvSpPr>
        <p:spPr/>
        <p:txBody>
          <a:bodyPr/>
          <a:lstStyle/>
          <a:p>
            <a:r>
              <a:rPr lang="zh-CN" altLang="en-US" smtClean="0"/>
              <a:t>单击此处编辑母版标题样式</a:t>
            </a:r>
            <a:endParaRPr lang="zh-CN" altLang="en-US"/>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3_Title Slide">
    <p:spTree>
      <p:nvGrpSpPr>
        <p:cNvPr id="1" name=""/>
        <p:cNvGrpSpPr/>
        <p:nvPr/>
      </p:nvGrpSpPr>
      <p:grpSpPr>
        <a:xfrm>
          <a:off x="0" y="0"/>
          <a:ext cx="0" cy="0"/>
          <a:chOff x="0" y="0"/>
          <a:chExt cx="0" cy="0"/>
        </a:xfrm>
      </p:grpSpPr>
      <p:sp>
        <p:nvSpPr>
          <p:cNvPr id="7" name="Rectangle 6"/>
          <p:cNvSpPr/>
          <p:nvPr/>
        </p:nvSpPr>
        <p:spPr>
          <a:xfrm>
            <a:off x="0" y="0"/>
            <a:ext cx="9144000" cy="1593850"/>
          </a:xfrm>
          <a:prstGeom prst="rect">
            <a:avLst/>
          </a:prstGeom>
          <a:solidFill>
            <a:srgbClr val="102E5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2" name="Rectangle 11"/>
          <p:cNvSpPr/>
          <p:nvPr/>
        </p:nvSpPr>
        <p:spPr>
          <a:xfrm>
            <a:off x="0" y="6553200"/>
            <a:ext cx="9144000" cy="304800"/>
          </a:xfrm>
          <a:prstGeom prst="rect">
            <a:avLst/>
          </a:prstGeom>
          <a:solidFill>
            <a:srgbClr val="9E8C78"/>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3" name="Rectangle 12"/>
          <p:cNvSpPr/>
          <p:nvPr/>
        </p:nvSpPr>
        <p:spPr>
          <a:xfrm>
            <a:off x="0" y="6451600"/>
            <a:ext cx="9144000" cy="76200"/>
          </a:xfrm>
          <a:prstGeom prst="rect">
            <a:avLst/>
          </a:prstGeom>
          <a:solidFill>
            <a:srgbClr val="80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7" name="Rectangle 16"/>
          <p:cNvSpPr/>
          <p:nvPr/>
        </p:nvSpPr>
        <p:spPr>
          <a:xfrm>
            <a:off x="0" y="1676633"/>
            <a:ext cx="3768892" cy="1615326"/>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solidFill>
                <a:schemeClr val="bg1">
                  <a:lumMod val="65000"/>
                </a:schemeClr>
              </a:solidFill>
            </a:endParaRPr>
          </a:p>
        </p:txBody>
      </p:sp>
      <p:sp>
        <p:nvSpPr>
          <p:cNvPr id="18" name="Rectangle 17"/>
          <p:cNvSpPr/>
          <p:nvPr/>
        </p:nvSpPr>
        <p:spPr>
          <a:xfrm>
            <a:off x="3852060" y="1676633"/>
            <a:ext cx="2286000" cy="1615326"/>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6226864" y="1676633"/>
            <a:ext cx="2917136" cy="1615326"/>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920646" y="3517300"/>
            <a:ext cx="7772400" cy="898198"/>
          </a:xfrm>
        </p:spPr>
        <p:txBody>
          <a:bodyPr/>
          <a:lstStyle>
            <a:lvl1pPr algn="r">
              <a:defRPr>
                <a:solidFill>
                  <a:srgbClr val="9D8C78"/>
                </a:solidFill>
              </a:defRPr>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3044352" y="4430694"/>
            <a:ext cx="5641337" cy="593737"/>
          </a:xfrm>
        </p:spPr>
        <p:txBody>
          <a:bodyPr/>
          <a:lstStyle>
            <a:lvl1pPr marL="0" indent="0" algn="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en-US" dirty="0"/>
          </a:p>
        </p:txBody>
      </p:sp>
      <p:sp>
        <p:nvSpPr>
          <p:cNvPr id="32" name="Rectangle 4"/>
          <p:cNvSpPr>
            <a:spLocks noGrp="1" noChangeArrowheads="1"/>
          </p:cNvSpPr>
          <p:nvPr>
            <p:ph type="dt" sz="half" idx="2"/>
          </p:nvPr>
        </p:nvSpPr>
        <p:spPr bwMode="auto">
          <a:xfrm>
            <a:off x="6934199" y="5797079"/>
            <a:ext cx="1751489" cy="322734"/>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100">
                <a:latin typeface="Calibri"/>
                <a:cs typeface="Calibri"/>
              </a:defRPr>
            </a:lvl1pPr>
          </a:lstStyle>
          <a:p>
            <a:fld id="{B0FC7727-5158-4FED-82F1-A1D1652527EB}" type="datetime1">
              <a:rPr lang="zh-CN" altLang="en-US" smtClean="0"/>
              <a:pPr/>
              <a:t>2020/4/23</a:t>
            </a:fld>
            <a:endParaRPr lang="en-US"/>
          </a:p>
        </p:txBody>
      </p:sp>
      <p:sp>
        <p:nvSpPr>
          <p:cNvPr id="11" name="Rectangle 16"/>
          <p:cNvSpPr/>
          <p:nvPr userDrawn="1"/>
        </p:nvSpPr>
        <p:spPr>
          <a:xfrm>
            <a:off x="42532" y="1726704"/>
            <a:ext cx="3768892" cy="1615326"/>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solidFill>
                <a:schemeClr val="bg1">
                  <a:lumMod val="65000"/>
                </a:schemeClr>
              </a:solidFill>
            </a:endParaRPr>
          </a:p>
        </p:txBody>
      </p:sp>
      <p:sp>
        <p:nvSpPr>
          <p:cNvPr id="14" name="Rectangle 17"/>
          <p:cNvSpPr/>
          <p:nvPr userDrawn="1"/>
        </p:nvSpPr>
        <p:spPr>
          <a:xfrm>
            <a:off x="3894592" y="1726704"/>
            <a:ext cx="2286000" cy="1615326"/>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8"/>
          <p:cNvSpPr/>
          <p:nvPr userDrawn="1"/>
        </p:nvSpPr>
        <p:spPr>
          <a:xfrm>
            <a:off x="6269396" y="1726704"/>
            <a:ext cx="2917136" cy="1615326"/>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6" name="Picture 2" descr="https://www.synopsys.com/content/dam/synopsys/solutions/spotlights/Solutions_FinFET_Spotlight.jpg.imgw.365.219.jpg"/>
          <p:cNvPicPr>
            <a:picLocks noChangeAspect="1" noChangeArrowheads="1"/>
          </p:cNvPicPr>
          <p:nvPr userDrawn="1"/>
        </p:nvPicPr>
        <p:blipFill>
          <a:blip r:embed="rId2" cstate="print"/>
          <a:srcRect/>
          <a:stretch>
            <a:fillRect/>
          </a:stretch>
        </p:blipFill>
        <p:spPr bwMode="auto">
          <a:xfrm>
            <a:off x="6020" y="1700808"/>
            <a:ext cx="3779912" cy="1656184"/>
          </a:xfrm>
          <a:prstGeom prst="rect">
            <a:avLst/>
          </a:prstGeom>
          <a:noFill/>
        </p:spPr>
      </p:pic>
      <p:pic>
        <p:nvPicPr>
          <p:cNvPr id="20" name="Picture 4" descr="https://static.mentor-cdn.com/mentor2/images/illustrations/fv/cookbook-artwork.jpg"/>
          <p:cNvPicPr>
            <a:picLocks noChangeAspect="1" noChangeArrowheads="1"/>
          </p:cNvPicPr>
          <p:nvPr userDrawn="1"/>
        </p:nvPicPr>
        <p:blipFill>
          <a:blip r:embed="rId3" cstate="print"/>
          <a:srcRect/>
          <a:stretch>
            <a:fillRect/>
          </a:stretch>
        </p:blipFill>
        <p:spPr bwMode="auto">
          <a:xfrm>
            <a:off x="3894452" y="1700808"/>
            <a:ext cx="2306679" cy="1648561"/>
          </a:xfrm>
          <a:prstGeom prst="rect">
            <a:avLst/>
          </a:prstGeom>
          <a:noFill/>
        </p:spPr>
      </p:pic>
      <p:pic>
        <p:nvPicPr>
          <p:cNvPr id="21" name="Picture 6" descr="Related image"/>
          <p:cNvPicPr>
            <a:picLocks noChangeAspect="1" noChangeArrowheads="1"/>
          </p:cNvPicPr>
          <p:nvPr userDrawn="1"/>
        </p:nvPicPr>
        <p:blipFill>
          <a:blip r:embed="rId4" cstate="print"/>
          <a:srcRect/>
          <a:stretch>
            <a:fillRect/>
          </a:stretch>
        </p:blipFill>
        <p:spPr bwMode="auto">
          <a:xfrm>
            <a:off x="6270716" y="1700808"/>
            <a:ext cx="2915816" cy="1656184"/>
          </a:xfrm>
          <a:prstGeom prst="rect">
            <a:avLst/>
          </a:prstGeom>
          <a:noFill/>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3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6" name="TextBox 5"/>
          <p:cNvSpPr txBox="1"/>
          <p:nvPr/>
        </p:nvSpPr>
        <p:spPr>
          <a:xfrm>
            <a:off x="2411760" y="2636912"/>
            <a:ext cx="3456384" cy="646331"/>
          </a:xfrm>
          <a:prstGeom prst="rect">
            <a:avLst/>
          </a:prstGeom>
          <a:noFill/>
        </p:spPr>
        <p:txBody>
          <a:bodyPr wrap="square" rtlCol="0">
            <a:spAutoFit/>
          </a:bodyPr>
          <a:lstStyle/>
          <a:p>
            <a:r>
              <a:rPr lang="en-US" altLang="zh-CN" dirty="0" smtClean="0">
                <a:latin typeface="Broadway" pitchFamily="82" charset="0"/>
              </a:rPr>
              <a:t>HITMEC</a:t>
            </a:r>
          </a:p>
          <a:p>
            <a:r>
              <a:rPr lang="en-US" altLang="zh-CN" dirty="0" smtClean="0"/>
              <a:t>  </a:t>
            </a:r>
            <a:r>
              <a:rPr lang="zh-CN" altLang="en-US" dirty="0" smtClean="0">
                <a:latin typeface="隶书" pitchFamily="49" charset="-122"/>
                <a:ea typeface="隶书" pitchFamily="49" charset="-122"/>
              </a:rPr>
              <a:t>哈尔滨工业大学微电子中心</a:t>
            </a:r>
            <a:endParaRPr lang="zh-CN" altLang="en-US" dirty="0">
              <a:latin typeface="隶书" pitchFamily="49" charset="-122"/>
              <a:ea typeface="隶书" pitchFamily="49" charset="-122"/>
            </a:endParaRPr>
          </a:p>
        </p:txBody>
      </p:sp>
      <p:sp>
        <p:nvSpPr>
          <p:cNvPr id="7" name="TextBox 6"/>
          <p:cNvSpPr txBox="1"/>
          <p:nvPr/>
        </p:nvSpPr>
        <p:spPr>
          <a:xfrm>
            <a:off x="6588224" y="2276872"/>
            <a:ext cx="738664" cy="3024336"/>
          </a:xfrm>
          <a:prstGeom prst="rect">
            <a:avLst/>
          </a:prstGeom>
          <a:noFill/>
        </p:spPr>
        <p:txBody>
          <a:bodyPr vert="eaVert" wrap="square" rtlCol="0">
            <a:spAutoFit/>
          </a:bodyPr>
          <a:lstStyle/>
          <a:p>
            <a:r>
              <a:rPr lang="zh-CN" altLang="en-US" dirty="0" smtClean="0">
                <a:solidFill>
                  <a:schemeClr val="bg1"/>
                </a:solidFill>
                <a:latin typeface="隶书" pitchFamily="49" charset="-122"/>
                <a:ea typeface="隶书" pitchFamily="49" charset="-122"/>
              </a:rPr>
              <a:t> </a:t>
            </a:r>
            <a:r>
              <a:rPr lang="zh-CN" altLang="en-US" dirty="0" smtClean="0">
                <a:solidFill>
                  <a:schemeClr val="tx1"/>
                </a:solidFill>
                <a:latin typeface="隶书" pitchFamily="49" charset="-122"/>
                <a:ea typeface="隶书" pitchFamily="49" charset="-122"/>
              </a:rPr>
              <a:t> </a:t>
            </a:r>
            <a:r>
              <a:rPr lang="zh-CN" altLang="en-US" sz="1600" dirty="0" smtClean="0">
                <a:solidFill>
                  <a:schemeClr val="tx1"/>
                </a:solidFill>
                <a:latin typeface="隶书" pitchFamily="49" charset="-122"/>
                <a:ea typeface="隶书" pitchFamily="49" charset="-122"/>
              </a:rPr>
              <a:t>哈尔滨工业大学微电子中心</a:t>
            </a:r>
            <a:endParaRPr lang="en-US" altLang="zh-CN" sz="1600" dirty="0" smtClean="0">
              <a:solidFill>
                <a:schemeClr val="tx1"/>
              </a:solidFill>
              <a:latin typeface="Broadway" pitchFamily="82" charset="0"/>
            </a:endParaRPr>
          </a:p>
          <a:p>
            <a:r>
              <a:rPr lang="en-US" altLang="zh-CN" sz="1600" dirty="0" smtClean="0">
                <a:solidFill>
                  <a:schemeClr val="tx1"/>
                </a:solidFill>
                <a:latin typeface="Broadway" pitchFamily="82" charset="0"/>
              </a:rPr>
              <a:t>HITMEC</a:t>
            </a:r>
            <a:r>
              <a:rPr lang="en-US" altLang="zh-CN" dirty="0" smtClean="0">
                <a:solidFill>
                  <a:schemeClr val="tx1"/>
                </a:solidFill>
              </a:rPr>
              <a:t> </a:t>
            </a:r>
            <a:endParaRPr lang="zh-CN" altLang="en-US" dirty="0">
              <a:solidFill>
                <a:schemeClr val="tx1"/>
              </a:solidFill>
              <a:latin typeface="隶书" pitchFamily="49" charset="-122"/>
              <a:ea typeface="隶书" pitchFamily="49" charset="-122"/>
            </a:endParaRPr>
          </a:p>
        </p:txBody>
      </p:sp>
      <p:sp>
        <p:nvSpPr>
          <p:cNvPr id="8" name="Rectangle 5"/>
          <p:cNvSpPr txBox="1">
            <a:spLocks noChangeArrowheads="1"/>
          </p:cNvSpPr>
          <p:nvPr/>
        </p:nvSpPr>
        <p:spPr bwMode="auto">
          <a:xfrm>
            <a:off x="1907704" y="4581128"/>
            <a:ext cx="3707904" cy="28466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solidFill>
                  <a:srgbClr val="FFFFFF"/>
                </a:solidFill>
                <a:latin typeface="Calibri"/>
                <a:cs typeface="Calibri"/>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smtClean="0">
                <a:ln>
                  <a:noFill/>
                </a:ln>
                <a:solidFill>
                  <a:schemeClr val="tx1"/>
                </a:solidFill>
                <a:effectLst/>
                <a:uLnTx/>
                <a:uFillTx/>
                <a:latin typeface="Broadway" pitchFamily="82" charset="0"/>
                <a:ea typeface="+mn-ea"/>
                <a:cs typeface="Calibri"/>
              </a:rPr>
              <a:t>HITMEC</a:t>
            </a:r>
            <a:r>
              <a:rPr kumimoji="0" lang="en-US" sz="1400" b="0" i="0" u="none" strike="noStrike" kern="1200" cap="none" spc="0" normalizeH="0" baseline="0" noProof="0" dirty="0" smtClean="0">
                <a:ln>
                  <a:noFill/>
                </a:ln>
                <a:solidFill>
                  <a:schemeClr val="tx1"/>
                </a:solidFill>
                <a:effectLst/>
                <a:uLnTx/>
                <a:uFillTx/>
                <a:latin typeface="Calibri"/>
                <a:ea typeface="+mn-ea"/>
                <a:cs typeface="Calibri"/>
              </a:rPr>
              <a:t>         </a:t>
            </a:r>
            <a:r>
              <a:rPr kumimoji="0" lang="zh-CN" altLang="en-US" sz="1400" b="0" i="0" u="none" strike="noStrike" kern="1200" cap="none" spc="0" normalizeH="0" baseline="0" noProof="0" dirty="0" smtClean="0">
                <a:ln>
                  <a:noFill/>
                </a:ln>
                <a:solidFill>
                  <a:schemeClr val="tx1"/>
                </a:solidFill>
                <a:effectLst/>
                <a:uLnTx/>
                <a:uFillTx/>
                <a:latin typeface="隶书" pitchFamily="49" charset="-122"/>
                <a:ea typeface="隶书" pitchFamily="49" charset="-122"/>
                <a:cs typeface="Calibri"/>
              </a:rPr>
              <a:t>哈尔滨工业大学微电子中心</a:t>
            </a:r>
            <a:endParaRPr kumimoji="0" lang="en-US" sz="1400" b="0" i="0" u="none" strike="noStrike" kern="1200" cap="none" spc="0" normalizeH="0" baseline="0" noProof="0" dirty="0">
              <a:ln>
                <a:noFill/>
              </a:ln>
              <a:solidFill>
                <a:schemeClr val="tx1"/>
              </a:solidFill>
              <a:effectLst/>
              <a:uLnTx/>
              <a:uFillTx/>
              <a:latin typeface="隶书" pitchFamily="49" charset="-122"/>
              <a:ea typeface="隶书" pitchFamily="49" charset="-122"/>
              <a:cs typeface="Calibri"/>
            </a:endParaRPr>
          </a:p>
        </p:txBody>
      </p:sp>
      <p:sp>
        <p:nvSpPr>
          <p:cNvPr id="11" name="页脚占位符 13"/>
          <p:cNvSpPr>
            <a:spLocks noGrp="1"/>
          </p:cNvSpPr>
          <p:nvPr>
            <p:ph type="ftr" sz="quarter" idx="3"/>
          </p:nvPr>
        </p:nvSpPr>
        <p:spPr>
          <a:xfrm>
            <a:off x="2843808" y="6520259"/>
            <a:ext cx="2895600" cy="365125"/>
          </a:xfrm>
          <a:prstGeom prst="rect">
            <a:avLst/>
          </a:prstGeom>
        </p:spPr>
        <p:txBody>
          <a:bodyPr vert="horz" lIns="91440" tIns="45720" rIns="91440" bIns="45720" rtlCol="0" anchor="ctr"/>
          <a:lstStyle>
            <a:lvl1pPr algn="ctr">
              <a:defRPr sz="1200" baseline="0">
                <a:solidFill>
                  <a:schemeClr val="tx2">
                    <a:lumMod val="10000"/>
                    <a:lumOff val="90000"/>
                  </a:schemeClr>
                </a:solidFill>
                <a:latin typeface="MS Gothic" pitchFamily="49" charset="-128"/>
                <a:ea typeface="华文中宋" pitchFamily="2" charset="-122"/>
              </a:defRPr>
            </a:lvl1pPr>
          </a:lstStyle>
          <a:p>
            <a:endParaRPr lang="zh-CN" altLang="en-US" dirty="0"/>
          </a:p>
        </p:txBody>
      </p:sp>
      <p:sp>
        <p:nvSpPr>
          <p:cNvPr id="12" name="日期占位符 18"/>
          <p:cNvSpPr>
            <a:spLocks noGrp="1"/>
          </p:cNvSpPr>
          <p:nvPr>
            <p:ph type="dt" sz="half" idx="2"/>
          </p:nvPr>
        </p:nvSpPr>
        <p:spPr>
          <a:xfrm>
            <a:off x="1691680" y="6554943"/>
            <a:ext cx="864096" cy="330441"/>
          </a:xfrm>
          <a:prstGeom prst="rect">
            <a:avLst/>
          </a:prstGeom>
        </p:spPr>
        <p:txBody>
          <a:bodyPr vert="horz" lIns="91440" tIns="45720" rIns="91440" bIns="45720" rtlCol="0" anchor="ctr"/>
          <a:lstStyle>
            <a:lvl1pPr algn="l">
              <a:defRPr sz="1200">
                <a:solidFill>
                  <a:schemeClr val="accent1">
                    <a:lumMod val="50000"/>
                  </a:schemeClr>
                </a:solidFill>
                <a:latin typeface="Times New Roman" pitchFamily="18" charset="0"/>
                <a:cs typeface="Times New Roman" pitchFamily="18" charset="0"/>
              </a:defRPr>
            </a:lvl1pPr>
          </a:lstStyle>
          <a:p>
            <a:fld id="{D1CB254B-6C6D-42C6-B9A8-66F7B4E8F45F}" type="datetime1">
              <a:rPr lang="zh-CN" altLang="en-US" smtClean="0"/>
              <a:pPr/>
              <a:t>2020/4/23</a:t>
            </a:fld>
            <a:endParaRPr lang="zh-CN" altLang="en-US" dirty="0"/>
          </a:p>
        </p:txBody>
      </p:sp>
      <p:sp>
        <p:nvSpPr>
          <p:cNvPr id="13" name="灯片编号占位符 19"/>
          <p:cNvSpPr>
            <a:spLocks noGrp="1"/>
          </p:cNvSpPr>
          <p:nvPr>
            <p:ph type="sldNum" sz="quarter" idx="4"/>
          </p:nvPr>
        </p:nvSpPr>
        <p:spPr>
          <a:xfrm>
            <a:off x="7668344" y="6078880"/>
            <a:ext cx="1485528" cy="365125"/>
          </a:xfrm>
          <a:prstGeom prst="rect">
            <a:avLst/>
          </a:prstGeom>
        </p:spPr>
        <p:txBody>
          <a:bodyPr vert="horz" lIns="91440" tIns="45720" rIns="91440" bIns="45720" rtlCol="0" anchor="ctr"/>
          <a:lstStyle>
            <a:lvl1pPr algn="r">
              <a:defRPr sz="1200">
                <a:solidFill>
                  <a:schemeClr val="accent3">
                    <a:lumMod val="50000"/>
                  </a:schemeClr>
                </a:solidFill>
              </a:defRPr>
            </a:lvl1pPr>
          </a:lstStyle>
          <a:p>
            <a:fld id="{A338FCAA-36CC-4D26-969D-37C385A45958}" type="slidenum">
              <a:rPr lang="zh-CN" altLang="en-US" smtClean="0"/>
              <a:pPr/>
              <a:t>‹#›</a:t>
            </a:fld>
            <a:endParaRPr lang="zh-CN" altLang="en-US" dirty="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4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D1CB254B-6C6D-42C6-B9A8-66F7B4E8F45F}" type="datetime1">
              <a:rPr lang="zh-CN" altLang="en-US" smtClean="0"/>
              <a:pPr/>
              <a:t>2020/4/23</a:t>
            </a:fld>
            <a:endParaRPr lang="zh-CN" altLang="en-US" dirty="0"/>
          </a:p>
        </p:txBody>
      </p:sp>
      <p:sp>
        <p:nvSpPr>
          <p:cNvPr id="4" name="灯片编号占位符 3"/>
          <p:cNvSpPr>
            <a:spLocks noGrp="1"/>
          </p:cNvSpPr>
          <p:nvPr>
            <p:ph type="sldNum" sz="quarter" idx="11"/>
          </p:nvPr>
        </p:nvSpPr>
        <p:spPr/>
        <p:txBody>
          <a:bodyPr/>
          <a:lstStyle/>
          <a:p>
            <a:fld id="{A338FCAA-36CC-4D26-969D-37C385A45958}" type="slidenum">
              <a:rPr lang="zh-CN" altLang="en-US" smtClean="0"/>
              <a:pPr/>
              <a:t>‹#›</a:t>
            </a:fld>
            <a:endParaRPr lang="zh-CN" altLang="en-US" dirty="0"/>
          </a:p>
        </p:txBody>
      </p:sp>
      <p:sp>
        <p:nvSpPr>
          <p:cNvPr id="5" name="页脚占位符 13"/>
          <p:cNvSpPr>
            <a:spLocks noGrp="1"/>
          </p:cNvSpPr>
          <p:nvPr>
            <p:ph type="ftr" sz="quarter" idx="3"/>
          </p:nvPr>
        </p:nvSpPr>
        <p:spPr>
          <a:xfrm>
            <a:off x="2843808" y="6520259"/>
            <a:ext cx="2895600" cy="365125"/>
          </a:xfrm>
          <a:prstGeom prst="rect">
            <a:avLst/>
          </a:prstGeom>
        </p:spPr>
        <p:txBody>
          <a:bodyPr vert="horz" lIns="91440" tIns="45720" rIns="91440" bIns="45720" rtlCol="0" anchor="ctr"/>
          <a:lstStyle>
            <a:lvl1pPr algn="ctr">
              <a:defRPr sz="1200" baseline="0">
                <a:solidFill>
                  <a:schemeClr val="tx2">
                    <a:lumMod val="10000"/>
                    <a:lumOff val="90000"/>
                  </a:schemeClr>
                </a:solidFill>
                <a:latin typeface="MS Gothic" pitchFamily="49" charset="-128"/>
                <a:ea typeface="华文中宋" pitchFamily="2" charset="-122"/>
              </a:defRPr>
            </a:lvl1pPr>
          </a:lstStyle>
          <a:p>
            <a:endParaRPr lang="zh-CN" altLang="en-US"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5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D1CB254B-6C6D-42C6-B9A8-66F7B4E8F45F}" type="datetime1">
              <a:rPr lang="zh-CN" altLang="en-US" smtClean="0"/>
              <a:pPr/>
              <a:t>2020/4/23</a:t>
            </a:fld>
            <a:endParaRPr lang="zh-CN" altLang="en-US" dirty="0"/>
          </a:p>
        </p:txBody>
      </p:sp>
      <p:sp>
        <p:nvSpPr>
          <p:cNvPr id="4" name="灯片编号占位符 3"/>
          <p:cNvSpPr>
            <a:spLocks noGrp="1"/>
          </p:cNvSpPr>
          <p:nvPr>
            <p:ph type="sldNum" sz="quarter" idx="11"/>
          </p:nvPr>
        </p:nvSpPr>
        <p:spPr/>
        <p:txBody>
          <a:bodyPr/>
          <a:lstStyle/>
          <a:p>
            <a:fld id="{A338FCAA-36CC-4D26-969D-37C385A45958}" type="slidenum">
              <a:rPr lang="zh-CN" altLang="en-US" smtClean="0"/>
              <a:pPr/>
              <a:t>‹#›</a:t>
            </a:fld>
            <a:endParaRPr lang="zh-CN" altLang="en-US" dirty="0"/>
          </a:p>
        </p:txBody>
      </p:sp>
      <p:sp>
        <p:nvSpPr>
          <p:cNvPr id="5" name="页脚占位符 13"/>
          <p:cNvSpPr>
            <a:spLocks noGrp="1"/>
          </p:cNvSpPr>
          <p:nvPr>
            <p:ph type="ftr" sz="quarter" idx="3"/>
          </p:nvPr>
        </p:nvSpPr>
        <p:spPr>
          <a:xfrm>
            <a:off x="2843808" y="6520259"/>
            <a:ext cx="2895600" cy="365125"/>
          </a:xfrm>
          <a:prstGeom prst="rect">
            <a:avLst/>
          </a:prstGeom>
        </p:spPr>
        <p:txBody>
          <a:bodyPr vert="horz" lIns="91440" tIns="45720" rIns="91440" bIns="45720" rtlCol="0" anchor="ctr"/>
          <a:lstStyle>
            <a:lvl1pPr algn="ctr">
              <a:defRPr sz="1200" baseline="0">
                <a:solidFill>
                  <a:schemeClr val="tx2">
                    <a:lumMod val="10000"/>
                    <a:lumOff val="90000"/>
                  </a:schemeClr>
                </a:solidFill>
                <a:latin typeface="MS Gothic" pitchFamily="49" charset="-128"/>
                <a:ea typeface="华文中宋" pitchFamily="2" charset="-122"/>
              </a:defRPr>
            </a:lvl1pPr>
          </a:lstStyle>
          <a:p>
            <a:endParaRPr lang="zh-CN" altLang="en-US" dirty="0"/>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_节标题">
    <p:spTree>
      <p:nvGrpSpPr>
        <p:cNvPr id="1" name=""/>
        <p:cNvGrpSpPr/>
        <p:nvPr/>
      </p:nvGrpSpPr>
      <p:grpSpPr>
        <a:xfrm>
          <a:off x="0" y="0"/>
          <a:ext cx="0" cy="0"/>
          <a:chOff x="0" y="0"/>
          <a:chExt cx="0" cy="0"/>
        </a:xfrm>
      </p:grpSpPr>
      <p:sp>
        <p:nvSpPr>
          <p:cNvPr id="4" name="标题 1"/>
          <p:cNvSpPr>
            <a:spLocks noGrp="1"/>
          </p:cNvSpPr>
          <p:nvPr>
            <p:ph type="ctrTitle"/>
          </p:nvPr>
        </p:nvSpPr>
        <p:spPr>
          <a:xfrm>
            <a:off x="755576" y="2636913"/>
            <a:ext cx="7772400" cy="1470025"/>
          </a:xfrm>
        </p:spPr>
        <p:txBody>
          <a:bodyPr/>
          <a:lstStyle>
            <a:lvl1pPr algn="ctr">
              <a:defRPr baseline="0">
                <a:latin typeface="Arial" pitchFamily="34" charset="0"/>
                <a:ea typeface="微软雅黑" pitchFamily="34" charset="-122"/>
              </a:defRPr>
            </a:lvl1pPr>
          </a:lstStyle>
          <a:p>
            <a:r>
              <a:rPr lang="zh-CN" altLang="en-US" dirty="0" smtClean="0"/>
              <a:t>单击此处编辑母版标题样式</a:t>
            </a:r>
            <a:endParaRPr lang="zh-CN"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34" name="Rectangle 33"/>
          <p:cNvSpPr/>
          <p:nvPr/>
        </p:nvSpPr>
        <p:spPr>
          <a:xfrm>
            <a:off x="0" y="0"/>
            <a:ext cx="9144000" cy="661247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0" y="6553200"/>
            <a:ext cx="9144000" cy="304800"/>
          </a:xfrm>
          <a:prstGeom prst="rect">
            <a:avLst/>
          </a:prstGeom>
          <a:solidFill>
            <a:srgbClr val="9E8C78"/>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3" name="Rectangle 12"/>
          <p:cNvSpPr/>
          <p:nvPr/>
        </p:nvSpPr>
        <p:spPr>
          <a:xfrm>
            <a:off x="0" y="6451600"/>
            <a:ext cx="9144000" cy="76200"/>
          </a:xfrm>
          <a:prstGeom prst="rect">
            <a:avLst/>
          </a:prstGeom>
          <a:solidFill>
            <a:srgbClr val="80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7" name="Rectangle 16"/>
          <p:cNvSpPr/>
          <p:nvPr/>
        </p:nvSpPr>
        <p:spPr>
          <a:xfrm>
            <a:off x="0" y="1456267"/>
            <a:ext cx="3768892" cy="183569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solidFill>
                <a:schemeClr val="bg1">
                  <a:lumMod val="65000"/>
                </a:schemeClr>
              </a:solidFill>
            </a:endParaRPr>
          </a:p>
        </p:txBody>
      </p:sp>
      <p:sp>
        <p:nvSpPr>
          <p:cNvPr id="18" name="Rectangle 17"/>
          <p:cNvSpPr/>
          <p:nvPr/>
        </p:nvSpPr>
        <p:spPr>
          <a:xfrm>
            <a:off x="3852060" y="1456267"/>
            <a:ext cx="2286000" cy="183569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6226864" y="1456267"/>
            <a:ext cx="2917136" cy="183569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920646" y="3678173"/>
            <a:ext cx="7772400" cy="898198"/>
          </a:xfrm>
        </p:spPr>
        <p:txBody>
          <a:bodyPr/>
          <a:lstStyle>
            <a:lvl1pPr algn="r">
              <a:defRPr>
                <a:solidFill>
                  <a:srgbClr val="9D8C78"/>
                </a:solidFill>
              </a:defRPr>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3044352" y="4591567"/>
            <a:ext cx="5641337" cy="593737"/>
          </a:xfrm>
        </p:spPr>
        <p:txBody>
          <a:bodyPr/>
          <a:lstStyle>
            <a:lvl1pPr marL="0" indent="0" algn="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en-US" dirty="0"/>
          </a:p>
        </p:txBody>
      </p:sp>
      <p:pic>
        <p:nvPicPr>
          <p:cNvPr id="21" name="Picture 6" descr="SNL_Stacked_White.png"/>
          <p:cNvPicPr>
            <a:picLocks noChangeAspect="1"/>
          </p:cNvPicPr>
          <p:nvPr/>
        </p:nvPicPr>
        <p:blipFill>
          <a:blip r:embed="rId2" cstate="print"/>
          <a:srcRect/>
          <a:stretch>
            <a:fillRect/>
          </a:stretch>
        </p:blipFill>
        <p:spPr bwMode="auto">
          <a:xfrm>
            <a:off x="6934200" y="533559"/>
            <a:ext cx="1524000" cy="585787"/>
          </a:xfrm>
          <a:prstGeom prst="rect">
            <a:avLst/>
          </a:prstGeom>
          <a:noFill/>
          <a:ln w="9525">
            <a:noFill/>
            <a:miter lim="800000"/>
            <a:headEnd/>
            <a:tailEnd/>
          </a:ln>
        </p:spPr>
      </p:pic>
      <p:sp>
        <p:nvSpPr>
          <p:cNvPr id="32" name="Rectangle 4"/>
          <p:cNvSpPr>
            <a:spLocks noGrp="1" noChangeArrowheads="1"/>
          </p:cNvSpPr>
          <p:nvPr>
            <p:ph type="dt" sz="half" idx="2"/>
          </p:nvPr>
        </p:nvSpPr>
        <p:spPr bwMode="auto">
          <a:xfrm>
            <a:off x="6934199" y="5797079"/>
            <a:ext cx="1751489" cy="322734"/>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100">
                <a:latin typeface="Calibri"/>
                <a:cs typeface="Calibri"/>
              </a:defRPr>
            </a:lvl1pPr>
          </a:lstStyle>
          <a:p>
            <a:fld id="{BFBAC76E-0A82-4990-BFA9-50D7BE2BFE34}" type="datetime1">
              <a:rPr lang="zh-CN" altLang="en-US" smtClean="0"/>
              <a:pPr/>
              <a:t>2020/4/23</a:t>
            </a:fld>
            <a:endParaRPr lang="en-US"/>
          </a:p>
        </p:txBody>
      </p:sp>
      <p:sp>
        <p:nvSpPr>
          <p:cNvPr id="36" name="Rectangle 35"/>
          <p:cNvSpPr/>
          <p:nvPr/>
        </p:nvSpPr>
        <p:spPr>
          <a:xfrm>
            <a:off x="0" y="3369731"/>
            <a:ext cx="9144000" cy="397933"/>
          </a:xfrm>
          <a:prstGeom prst="rect">
            <a:avLst/>
          </a:prstGeom>
          <a:solidFill>
            <a:srgbClr val="102E5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pic>
        <p:nvPicPr>
          <p:cNvPr id="14" name="Picture 2" descr="https://www.synopsys.com/content/dam/synopsys/solutions/spotlights/Solutions_FinFET_Spotlight.jpg.imgw.365.219.jpg"/>
          <p:cNvPicPr>
            <a:picLocks noChangeAspect="1" noChangeArrowheads="1"/>
          </p:cNvPicPr>
          <p:nvPr userDrawn="1"/>
        </p:nvPicPr>
        <p:blipFill>
          <a:blip r:embed="rId3" cstate="print"/>
          <a:srcRect/>
          <a:stretch>
            <a:fillRect/>
          </a:stretch>
        </p:blipFill>
        <p:spPr bwMode="auto">
          <a:xfrm>
            <a:off x="1" y="1412776"/>
            <a:ext cx="3779912" cy="1869952"/>
          </a:xfrm>
          <a:prstGeom prst="rect">
            <a:avLst/>
          </a:prstGeom>
          <a:noFill/>
        </p:spPr>
      </p:pic>
      <p:pic>
        <p:nvPicPr>
          <p:cNvPr id="15" name="Picture 4" descr="https://static.mentor-cdn.com/mentor2/images/illustrations/fv/cookbook-artwork.jpg"/>
          <p:cNvPicPr>
            <a:picLocks noChangeAspect="1" noChangeArrowheads="1"/>
          </p:cNvPicPr>
          <p:nvPr userDrawn="1"/>
        </p:nvPicPr>
        <p:blipFill>
          <a:blip r:embed="rId4" cstate="print"/>
          <a:srcRect/>
          <a:stretch>
            <a:fillRect/>
          </a:stretch>
        </p:blipFill>
        <p:spPr bwMode="auto">
          <a:xfrm>
            <a:off x="3849496" y="1423409"/>
            <a:ext cx="2306679" cy="1864585"/>
          </a:xfrm>
          <a:prstGeom prst="rect">
            <a:avLst/>
          </a:prstGeom>
          <a:noFill/>
        </p:spPr>
      </p:pic>
      <p:pic>
        <p:nvPicPr>
          <p:cNvPr id="16" name="Picture 6" descr="Related image"/>
          <p:cNvPicPr>
            <a:picLocks noChangeAspect="1" noChangeArrowheads="1"/>
          </p:cNvPicPr>
          <p:nvPr userDrawn="1"/>
        </p:nvPicPr>
        <p:blipFill>
          <a:blip r:embed="rId5" cstate="print"/>
          <a:srcRect/>
          <a:stretch>
            <a:fillRect/>
          </a:stretch>
        </p:blipFill>
        <p:spPr bwMode="auto">
          <a:xfrm>
            <a:off x="6228184" y="1476574"/>
            <a:ext cx="2915816" cy="1800200"/>
          </a:xfrm>
          <a:prstGeom prst="rect">
            <a:avLst/>
          </a:prstGeom>
          <a:noFill/>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4_Title Slide">
    <p:spTree>
      <p:nvGrpSpPr>
        <p:cNvPr id="1" name=""/>
        <p:cNvGrpSpPr/>
        <p:nvPr/>
      </p:nvGrpSpPr>
      <p:grpSpPr>
        <a:xfrm>
          <a:off x="0" y="0"/>
          <a:ext cx="0" cy="0"/>
          <a:chOff x="0" y="0"/>
          <a:chExt cx="0" cy="0"/>
        </a:xfrm>
      </p:grpSpPr>
      <p:sp>
        <p:nvSpPr>
          <p:cNvPr id="34" name="Rectangle 33"/>
          <p:cNvSpPr/>
          <p:nvPr/>
        </p:nvSpPr>
        <p:spPr>
          <a:xfrm>
            <a:off x="0" y="0"/>
            <a:ext cx="9144000" cy="661247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p:cNvSpPr/>
          <p:nvPr/>
        </p:nvSpPr>
        <p:spPr>
          <a:xfrm>
            <a:off x="0" y="3369731"/>
            <a:ext cx="9144000" cy="3089807"/>
          </a:xfrm>
          <a:prstGeom prst="rect">
            <a:avLst/>
          </a:prstGeom>
          <a:solidFill>
            <a:srgbClr val="9E8C78"/>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2" name="Rectangle 11"/>
          <p:cNvSpPr/>
          <p:nvPr/>
        </p:nvSpPr>
        <p:spPr>
          <a:xfrm>
            <a:off x="0" y="6553200"/>
            <a:ext cx="9144000" cy="304800"/>
          </a:xfrm>
          <a:prstGeom prst="rect">
            <a:avLst/>
          </a:prstGeom>
          <a:solidFill>
            <a:srgbClr val="30A6CD"/>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3" name="Rectangle 12"/>
          <p:cNvSpPr/>
          <p:nvPr/>
        </p:nvSpPr>
        <p:spPr>
          <a:xfrm>
            <a:off x="0" y="6451600"/>
            <a:ext cx="9144000" cy="76200"/>
          </a:xfrm>
          <a:prstGeom prst="rect">
            <a:avLst/>
          </a:prstGeom>
          <a:solidFill>
            <a:srgbClr val="80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7" name="Rectangle 16"/>
          <p:cNvSpPr/>
          <p:nvPr/>
        </p:nvSpPr>
        <p:spPr>
          <a:xfrm>
            <a:off x="0" y="1456267"/>
            <a:ext cx="3768892" cy="183569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solidFill>
                <a:schemeClr val="bg1">
                  <a:lumMod val="65000"/>
                </a:schemeClr>
              </a:solidFill>
            </a:endParaRPr>
          </a:p>
        </p:txBody>
      </p:sp>
      <p:sp>
        <p:nvSpPr>
          <p:cNvPr id="18" name="Rectangle 17"/>
          <p:cNvSpPr/>
          <p:nvPr/>
        </p:nvSpPr>
        <p:spPr>
          <a:xfrm>
            <a:off x="3852060" y="1456267"/>
            <a:ext cx="2286000" cy="183569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6226864" y="1456267"/>
            <a:ext cx="2917136" cy="183569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920646" y="3678173"/>
            <a:ext cx="7772400" cy="898198"/>
          </a:xfrm>
        </p:spPr>
        <p:txBody>
          <a:bodyPr/>
          <a:lstStyle>
            <a:lvl1pPr algn="r">
              <a:defRPr>
                <a:solidFill>
                  <a:srgbClr val="FFFFFF"/>
                </a:solidFill>
              </a:defRPr>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3044352" y="4591567"/>
            <a:ext cx="5641337" cy="593737"/>
          </a:xfrm>
        </p:spPr>
        <p:txBody>
          <a:bodyPr/>
          <a:lstStyle>
            <a:lvl1pPr marL="0" indent="0" algn="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en-US" dirty="0"/>
          </a:p>
        </p:txBody>
      </p:sp>
      <p:pic>
        <p:nvPicPr>
          <p:cNvPr id="21" name="Picture 6" descr="SNL_Stacked_White.png"/>
          <p:cNvPicPr>
            <a:picLocks noChangeAspect="1"/>
          </p:cNvPicPr>
          <p:nvPr/>
        </p:nvPicPr>
        <p:blipFill>
          <a:blip r:embed="rId2" cstate="print"/>
          <a:srcRect/>
          <a:stretch>
            <a:fillRect/>
          </a:stretch>
        </p:blipFill>
        <p:spPr bwMode="auto">
          <a:xfrm>
            <a:off x="6934200" y="533559"/>
            <a:ext cx="1524000" cy="585787"/>
          </a:xfrm>
          <a:prstGeom prst="rect">
            <a:avLst/>
          </a:prstGeom>
          <a:noFill/>
          <a:ln w="9525">
            <a:noFill/>
            <a:miter lim="800000"/>
            <a:headEnd/>
            <a:tailEnd/>
          </a:ln>
        </p:spPr>
      </p:pic>
      <p:sp>
        <p:nvSpPr>
          <p:cNvPr id="32" name="Rectangle 4"/>
          <p:cNvSpPr>
            <a:spLocks noGrp="1" noChangeArrowheads="1"/>
          </p:cNvSpPr>
          <p:nvPr>
            <p:ph type="dt" sz="half" idx="2"/>
          </p:nvPr>
        </p:nvSpPr>
        <p:spPr bwMode="auto">
          <a:xfrm>
            <a:off x="6934199" y="5797079"/>
            <a:ext cx="1751489" cy="322734"/>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100">
                <a:latin typeface="Calibri"/>
                <a:cs typeface="Calibri"/>
              </a:defRPr>
            </a:lvl1pPr>
          </a:lstStyle>
          <a:p>
            <a:fld id="{C56C6BD3-2818-4F3A-8E4B-758AB141BEC4}" type="datetime1">
              <a:rPr lang="zh-CN" altLang="en-US" smtClean="0"/>
              <a:pPr/>
              <a:t>2020/4/23</a:t>
            </a:fld>
            <a:endParaRPr lang="en-US"/>
          </a:p>
        </p:txBody>
      </p:sp>
      <p:pic>
        <p:nvPicPr>
          <p:cNvPr id="14" name="Picture 2" descr="https://www.synopsys.com/content/dam/synopsys/solutions/spotlights/Solutions_FinFET_Spotlight.jpg.imgw.365.219.jpg"/>
          <p:cNvPicPr>
            <a:picLocks noChangeAspect="1" noChangeArrowheads="1"/>
          </p:cNvPicPr>
          <p:nvPr userDrawn="1"/>
        </p:nvPicPr>
        <p:blipFill>
          <a:blip r:embed="rId3" cstate="print"/>
          <a:srcRect/>
          <a:stretch>
            <a:fillRect/>
          </a:stretch>
        </p:blipFill>
        <p:spPr bwMode="auto">
          <a:xfrm>
            <a:off x="1" y="1412776"/>
            <a:ext cx="3779912" cy="1869952"/>
          </a:xfrm>
          <a:prstGeom prst="rect">
            <a:avLst/>
          </a:prstGeom>
          <a:noFill/>
        </p:spPr>
      </p:pic>
      <p:pic>
        <p:nvPicPr>
          <p:cNvPr id="15" name="Picture 4" descr="https://static.mentor-cdn.com/mentor2/images/illustrations/fv/cookbook-artwork.jpg"/>
          <p:cNvPicPr>
            <a:picLocks noChangeAspect="1" noChangeArrowheads="1"/>
          </p:cNvPicPr>
          <p:nvPr userDrawn="1"/>
        </p:nvPicPr>
        <p:blipFill>
          <a:blip r:embed="rId4" cstate="print"/>
          <a:srcRect/>
          <a:stretch>
            <a:fillRect/>
          </a:stretch>
        </p:blipFill>
        <p:spPr bwMode="auto">
          <a:xfrm>
            <a:off x="3849496" y="1423409"/>
            <a:ext cx="2306679" cy="1864585"/>
          </a:xfrm>
          <a:prstGeom prst="rect">
            <a:avLst/>
          </a:prstGeom>
          <a:noFill/>
        </p:spPr>
      </p:pic>
      <p:pic>
        <p:nvPicPr>
          <p:cNvPr id="16" name="Picture 6" descr="Related image"/>
          <p:cNvPicPr>
            <a:picLocks noChangeAspect="1" noChangeArrowheads="1"/>
          </p:cNvPicPr>
          <p:nvPr userDrawn="1"/>
        </p:nvPicPr>
        <p:blipFill>
          <a:blip r:embed="rId5" cstate="print"/>
          <a:srcRect/>
          <a:stretch>
            <a:fillRect/>
          </a:stretch>
        </p:blipFill>
        <p:spPr bwMode="auto">
          <a:xfrm>
            <a:off x="6228184" y="1476574"/>
            <a:ext cx="2915816" cy="1800200"/>
          </a:xfrm>
          <a:prstGeom prst="rect">
            <a:avLst/>
          </a:prstGeom>
          <a:noFill/>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2_Title Slide">
    <p:bg>
      <p:bgPr>
        <a:solidFill>
          <a:schemeClr val="bg1"/>
        </a:solidFill>
        <a:effectLst/>
      </p:bgPr>
    </p:bg>
    <p:spTree>
      <p:nvGrpSpPr>
        <p:cNvPr id="1" name=""/>
        <p:cNvGrpSpPr/>
        <p:nvPr/>
      </p:nvGrpSpPr>
      <p:grpSpPr>
        <a:xfrm>
          <a:off x="0" y="0"/>
          <a:ext cx="0" cy="0"/>
          <a:chOff x="0" y="0"/>
          <a:chExt cx="0" cy="0"/>
        </a:xfrm>
      </p:grpSpPr>
      <p:sp>
        <p:nvSpPr>
          <p:cNvPr id="29" name="Rectangle 28"/>
          <p:cNvSpPr/>
          <p:nvPr/>
        </p:nvSpPr>
        <p:spPr>
          <a:xfrm>
            <a:off x="1" y="0"/>
            <a:ext cx="9143999"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ectangle 29"/>
          <p:cNvSpPr/>
          <p:nvPr/>
        </p:nvSpPr>
        <p:spPr>
          <a:xfrm>
            <a:off x="-1" y="4040484"/>
            <a:ext cx="2484223" cy="2817515"/>
          </a:xfrm>
          <a:prstGeom prst="rect">
            <a:avLst/>
          </a:prstGeom>
          <a:solidFill>
            <a:srgbClr val="102E5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7" name="Rectangle 6"/>
          <p:cNvSpPr/>
          <p:nvPr/>
        </p:nvSpPr>
        <p:spPr>
          <a:xfrm>
            <a:off x="-1" y="0"/>
            <a:ext cx="2484223" cy="893232"/>
          </a:xfrm>
          <a:prstGeom prst="rect">
            <a:avLst/>
          </a:prstGeom>
          <a:solidFill>
            <a:srgbClr val="102E5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3" name="Rectangle 12"/>
          <p:cNvSpPr/>
          <p:nvPr/>
        </p:nvSpPr>
        <p:spPr>
          <a:xfrm>
            <a:off x="8806432" y="-1"/>
            <a:ext cx="337567" cy="6857999"/>
          </a:xfrm>
          <a:prstGeom prst="rect">
            <a:avLst/>
          </a:prstGeom>
          <a:solidFill>
            <a:srgbClr val="9D8C78"/>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7" name="Rectangle 16"/>
          <p:cNvSpPr/>
          <p:nvPr/>
        </p:nvSpPr>
        <p:spPr>
          <a:xfrm>
            <a:off x="1" y="989095"/>
            <a:ext cx="1359657" cy="1395877"/>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00" dirty="0">
              <a:solidFill>
                <a:schemeClr val="bg1">
                  <a:lumMod val="65000"/>
                </a:schemeClr>
              </a:solidFill>
            </a:endParaRPr>
          </a:p>
        </p:txBody>
      </p:sp>
      <p:sp>
        <p:nvSpPr>
          <p:cNvPr id="2" name="Title 1"/>
          <p:cNvSpPr>
            <a:spLocks noGrp="1"/>
          </p:cNvSpPr>
          <p:nvPr>
            <p:ph type="ctrTitle"/>
          </p:nvPr>
        </p:nvSpPr>
        <p:spPr>
          <a:xfrm>
            <a:off x="2714502" y="1250965"/>
            <a:ext cx="5971187" cy="1233338"/>
          </a:xfrm>
        </p:spPr>
        <p:txBody>
          <a:bodyPr/>
          <a:lstStyle>
            <a:lvl1pPr algn="l">
              <a:lnSpc>
                <a:spcPts val="3800"/>
              </a:lnSpc>
              <a:defRPr>
                <a:solidFill>
                  <a:srgbClr val="9D8C78"/>
                </a:solidFill>
              </a:defRPr>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2714502" y="2588978"/>
            <a:ext cx="5641337" cy="593737"/>
          </a:xfrm>
        </p:spPr>
        <p:txBody>
          <a:bodyPr/>
          <a:lstStyle>
            <a:lvl1pPr marL="0" indent="0" algn="l">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en-US" dirty="0"/>
          </a:p>
        </p:txBody>
      </p:sp>
      <p:sp>
        <p:nvSpPr>
          <p:cNvPr id="32" name="Rectangle 4"/>
          <p:cNvSpPr>
            <a:spLocks noGrp="1" noChangeArrowheads="1"/>
          </p:cNvSpPr>
          <p:nvPr>
            <p:ph type="dt" sz="half" idx="2"/>
          </p:nvPr>
        </p:nvSpPr>
        <p:spPr bwMode="auto">
          <a:xfrm>
            <a:off x="2699792" y="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100">
                <a:latin typeface="Calibri"/>
                <a:cs typeface="Calibri"/>
              </a:defRPr>
            </a:lvl1pPr>
          </a:lstStyle>
          <a:p>
            <a:fld id="{C7EE1F9C-BDB4-4E0A-9374-1F822DE39FF7}" type="datetime1">
              <a:rPr lang="zh-CN" altLang="en-US" smtClean="0"/>
              <a:pPr/>
              <a:t>2020/4/23</a:t>
            </a:fld>
            <a:endParaRPr lang="en-US" dirty="0"/>
          </a:p>
        </p:txBody>
      </p:sp>
      <p:sp>
        <p:nvSpPr>
          <p:cNvPr id="20" name="Rectangle 19"/>
          <p:cNvSpPr/>
          <p:nvPr/>
        </p:nvSpPr>
        <p:spPr>
          <a:xfrm>
            <a:off x="0" y="2484303"/>
            <a:ext cx="2484222" cy="1467948"/>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solidFill>
                <a:schemeClr val="bg1">
                  <a:lumMod val="65000"/>
                </a:schemeClr>
              </a:solidFill>
            </a:endParaRPr>
          </a:p>
        </p:txBody>
      </p:sp>
      <p:sp>
        <p:nvSpPr>
          <p:cNvPr id="25" name="Rectangle 24"/>
          <p:cNvSpPr/>
          <p:nvPr/>
        </p:nvSpPr>
        <p:spPr>
          <a:xfrm>
            <a:off x="1472391" y="989095"/>
            <a:ext cx="1011831" cy="1395877"/>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dirty="0">
              <a:solidFill>
                <a:schemeClr val="bg1">
                  <a:lumMod val="65000"/>
                </a:schemeClr>
              </a:solidFill>
            </a:endParaRPr>
          </a:p>
        </p:txBody>
      </p:sp>
      <p:sp>
        <p:nvSpPr>
          <p:cNvPr id="31" name="Rectangle 30"/>
          <p:cNvSpPr/>
          <p:nvPr/>
        </p:nvSpPr>
        <p:spPr>
          <a:xfrm>
            <a:off x="8693778" y="-1"/>
            <a:ext cx="77764" cy="6857999"/>
          </a:xfrm>
          <a:prstGeom prst="rect">
            <a:avLst/>
          </a:prstGeom>
          <a:solidFill>
            <a:srgbClr val="80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5_Title Slide">
    <p:bg>
      <p:bgPr>
        <a:solidFill>
          <a:schemeClr val="bg1"/>
        </a:solidFill>
        <a:effectLst/>
      </p:bgPr>
    </p:bg>
    <p:spTree>
      <p:nvGrpSpPr>
        <p:cNvPr id="1" name=""/>
        <p:cNvGrpSpPr/>
        <p:nvPr/>
      </p:nvGrpSpPr>
      <p:grpSpPr>
        <a:xfrm>
          <a:off x="0" y="0"/>
          <a:ext cx="0" cy="0"/>
          <a:chOff x="0" y="0"/>
          <a:chExt cx="0" cy="0"/>
        </a:xfrm>
      </p:grpSpPr>
      <p:sp>
        <p:nvSpPr>
          <p:cNvPr id="29" name="Rectangle 28"/>
          <p:cNvSpPr/>
          <p:nvPr/>
        </p:nvSpPr>
        <p:spPr>
          <a:xfrm>
            <a:off x="1" y="0"/>
            <a:ext cx="9143999"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ectangle 29"/>
          <p:cNvSpPr/>
          <p:nvPr/>
        </p:nvSpPr>
        <p:spPr>
          <a:xfrm>
            <a:off x="4571999" y="0"/>
            <a:ext cx="4572001" cy="2817515"/>
          </a:xfrm>
          <a:prstGeom prst="rect">
            <a:avLst/>
          </a:prstGeom>
          <a:solidFill>
            <a:srgbClr val="102E5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7" name="Rectangle 6"/>
          <p:cNvSpPr/>
          <p:nvPr/>
        </p:nvSpPr>
        <p:spPr>
          <a:xfrm>
            <a:off x="4571999" y="5964768"/>
            <a:ext cx="4572001" cy="893232"/>
          </a:xfrm>
          <a:prstGeom prst="rect">
            <a:avLst/>
          </a:prstGeom>
          <a:solidFill>
            <a:srgbClr val="102E5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7" name="Rectangle 16"/>
          <p:cNvSpPr/>
          <p:nvPr/>
        </p:nvSpPr>
        <p:spPr>
          <a:xfrm>
            <a:off x="4572001" y="2908379"/>
            <a:ext cx="1359657" cy="1395877"/>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00" dirty="0">
              <a:solidFill>
                <a:schemeClr val="bg1">
                  <a:lumMod val="65000"/>
                </a:schemeClr>
              </a:solidFill>
            </a:endParaRPr>
          </a:p>
        </p:txBody>
      </p:sp>
      <p:sp>
        <p:nvSpPr>
          <p:cNvPr id="20" name="Rectangle 19"/>
          <p:cNvSpPr/>
          <p:nvPr/>
        </p:nvSpPr>
        <p:spPr>
          <a:xfrm>
            <a:off x="4572000" y="4403587"/>
            <a:ext cx="4572000" cy="1467948"/>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solidFill>
                <a:schemeClr val="bg1">
                  <a:lumMod val="65000"/>
                </a:schemeClr>
              </a:solidFill>
            </a:endParaRPr>
          </a:p>
        </p:txBody>
      </p:sp>
      <p:sp>
        <p:nvSpPr>
          <p:cNvPr id="25" name="Rectangle 24"/>
          <p:cNvSpPr/>
          <p:nvPr/>
        </p:nvSpPr>
        <p:spPr>
          <a:xfrm>
            <a:off x="6044391" y="2908379"/>
            <a:ext cx="3099609" cy="1395877"/>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dirty="0">
              <a:solidFill>
                <a:schemeClr val="bg1">
                  <a:lumMod val="65000"/>
                </a:schemeClr>
              </a:solidFill>
            </a:endParaRPr>
          </a:p>
        </p:txBody>
      </p:sp>
      <p:sp>
        <p:nvSpPr>
          <p:cNvPr id="13" name="Rectangle 12"/>
          <p:cNvSpPr/>
          <p:nvPr/>
        </p:nvSpPr>
        <p:spPr>
          <a:xfrm rot="10800000">
            <a:off x="112655" y="-1"/>
            <a:ext cx="337567" cy="6857999"/>
          </a:xfrm>
          <a:prstGeom prst="rect">
            <a:avLst/>
          </a:prstGeom>
          <a:solidFill>
            <a:srgbClr val="9D8C78"/>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2" name="Title 1"/>
          <p:cNvSpPr>
            <a:spLocks noGrp="1"/>
          </p:cNvSpPr>
          <p:nvPr>
            <p:ph type="ctrTitle"/>
          </p:nvPr>
        </p:nvSpPr>
        <p:spPr>
          <a:xfrm>
            <a:off x="672418" y="1250965"/>
            <a:ext cx="3789515" cy="1233338"/>
          </a:xfrm>
        </p:spPr>
        <p:txBody>
          <a:bodyPr/>
          <a:lstStyle>
            <a:lvl1pPr algn="l">
              <a:lnSpc>
                <a:spcPts val="3800"/>
              </a:lnSpc>
              <a:defRPr>
                <a:solidFill>
                  <a:srgbClr val="9D8C78"/>
                </a:solidFill>
              </a:defRPr>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672418" y="2588978"/>
            <a:ext cx="3586315" cy="1085555"/>
          </a:xfrm>
        </p:spPr>
        <p:txBody>
          <a:bodyPr/>
          <a:lstStyle>
            <a:lvl1pPr marL="0" indent="0" algn="l">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en-US" dirty="0"/>
          </a:p>
        </p:txBody>
      </p:sp>
      <p:sp>
        <p:nvSpPr>
          <p:cNvPr id="32" name="Rectangle 4"/>
          <p:cNvSpPr>
            <a:spLocks noGrp="1" noChangeArrowheads="1"/>
          </p:cNvSpPr>
          <p:nvPr>
            <p:ph type="dt" sz="half" idx="2"/>
          </p:nvPr>
        </p:nvSpPr>
        <p:spPr bwMode="auto">
          <a:xfrm>
            <a:off x="672418" y="265178"/>
            <a:ext cx="1029382" cy="28515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100">
                <a:latin typeface="Calibri"/>
                <a:cs typeface="Calibri"/>
              </a:defRPr>
            </a:lvl1pPr>
          </a:lstStyle>
          <a:p>
            <a:fld id="{500A3ED0-8BF4-4EBE-B6C8-AF4C5F3CFEF3}" type="datetime1">
              <a:rPr lang="zh-CN" altLang="en-US" smtClean="0"/>
              <a:pPr/>
              <a:t>2020/4/23</a:t>
            </a:fld>
            <a:endParaRPr lang="en-US" dirty="0"/>
          </a:p>
        </p:txBody>
      </p:sp>
      <p:sp>
        <p:nvSpPr>
          <p:cNvPr id="31" name="Rectangle 30"/>
          <p:cNvSpPr/>
          <p:nvPr/>
        </p:nvSpPr>
        <p:spPr>
          <a:xfrm rot="10800000">
            <a:off x="1" y="-1"/>
            <a:ext cx="77764" cy="6857999"/>
          </a:xfrm>
          <a:prstGeom prst="rect">
            <a:avLst/>
          </a:prstGeom>
          <a:solidFill>
            <a:srgbClr val="80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7" name="页脚占位符 13"/>
          <p:cNvSpPr>
            <a:spLocks noGrp="1"/>
          </p:cNvSpPr>
          <p:nvPr>
            <p:ph type="ftr" sz="quarter" idx="3"/>
          </p:nvPr>
        </p:nvSpPr>
        <p:spPr>
          <a:xfrm>
            <a:off x="2843808" y="6520259"/>
            <a:ext cx="2895600" cy="365125"/>
          </a:xfrm>
          <a:prstGeom prst="rect">
            <a:avLst/>
          </a:prstGeom>
        </p:spPr>
        <p:txBody>
          <a:bodyPr vert="horz" lIns="91440" tIns="45720" rIns="91440" bIns="45720" rtlCol="0" anchor="ctr"/>
          <a:lstStyle>
            <a:lvl1pPr algn="ctr">
              <a:defRPr sz="1200" baseline="0">
                <a:solidFill>
                  <a:schemeClr val="tx2">
                    <a:lumMod val="10000"/>
                    <a:lumOff val="90000"/>
                  </a:schemeClr>
                </a:solidFill>
                <a:latin typeface="MS Gothic" pitchFamily="49" charset="-128"/>
                <a:ea typeface="华文中宋" pitchFamily="2" charset="-122"/>
              </a:defRPr>
            </a:lvl1pPr>
          </a:lstStyle>
          <a:p>
            <a:endParaRPr lang="zh-CN" altLang="en-US" dirty="0"/>
          </a:p>
        </p:txBody>
      </p:sp>
      <p:sp>
        <p:nvSpPr>
          <p:cNvPr id="10" name="日期占位符 18"/>
          <p:cNvSpPr>
            <a:spLocks noGrp="1"/>
          </p:cNvSpPr>
          <p:nvPr>
            <p:ph type="dt" sz="half" idx="11"/>
          </p:nvPr>
        </p:nvSpPr>
        <p:spPr>
          <a:xfrm>
            <a:off x="1691680" y="6554943"/>
            <a:ext cx="864096" cy="330441"/>
          </a:xfrm>
          <a:prstGeom prst="rect">
            <a:avLst/>
          </a:prstGeom>
        </p:spPr>
        <p:txBody>
          <a:bodyPr vert="horz" lIns="91440" tIns="45720" rIns="91440" bIns="45720" rtlCol="0" anchor="ctr"/>
          <a:lstStyle>
            <a:lvl1pPr algn="l">
              <a:defRPr sz="1200">
                <a:solidFill>
                  <a:schemeClr val="accent1">
                    <a:lumMod val="50000"/>
                  </a:schemeClr>
                </a:solidFill>
                <a:latin typeface="Times New Roman" pitchFamily="18" charset="0"/>
                <a:cs typeface="Times New Roman" pitchFamily="18" charset="0"/>
              </a:defRPr>
            </a:lvl1pPr>
          </a:lstStyle>
          <a:p>
            <a:fld id="{3B7966A7-E775-47C7-A93B-F120E20A9B49}" type="datetime1">
              <a:rPr lang="zh-CN" altLang="en-US" smtClean="0"/>
              <a:pPr/>
              <a:t>2020/4/23</a:t>
            </a:fld>
            <a:endParaRPr lang="zh-CN" altLang="en-US" dirty="0"/>
          </a:p>
        </p:txBody>
      </p:sp>
      <p:sp>
        <p:nvSpPr>
          <p:cNvPr id="11" name="灯片编号占位符 19"/>
          <p:cNvSpPr>
            <a:spLocks noGrp="1"/>
          </p:cNvSpPr>
          <p:nvPr>
            <p:ph type="sldNum" sz="quarter" idx="12"/>
          </p:nvPr>
        </p:nvSpPr>
        <p:spPr>
          <a:xfrm>
            <a:off x="7668344" y="6078880"/>
            <a:ext cx="1485528" cy="365125"/>
          </a:xfrm>
          <a:prstGeom prst="rect">
            <a:avLst/>
          </a:prstGeom>
        </p:spPr>
        <p:txBody>
          <a:bodyPr vert="horz" lIns="91440" tIns="45720" rIns="91440" bIns="45720" rtlCol="0" anchor="ctr"/>
          <a:lstStyle>
            <a:lvl1pPr algn="r">
              <a:defRPr sz="1200">
                <a:solidFill>
                  <a:schemeClr val="accent3">
                    <a:lumMod val="50000"/>
                  </a:schemeClr>
                </a:solidFill>
              </a:defRPr>
            </a:lvl1pPr>
          </a:lstStyle>
          <a:p>
            <a:fld id="{A338FCAA-36CC-4D26-969D-37C385A45958}" type="slidenum">
              <a:rPr lang="zh-CN" altLang="en-US" smtClean="0"/>
              <a:pPr/>
              <a:t>‹#›</a:t>
            </a:fld>
            <a:endParaRPr lang="zh-CN" alt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a:p>
        </p:txBody>
      </p:sp>
      <p:sp>
        <p:nvSpPr>
          <p:cNvPr id="3" name="Content Placeholder 2"/>
          <p:cNvSpPr>
            <a:spLocks noGrp="1"/>
          </p:cNvSpPr>
          <p:nvPr>
            <p:ph idx="1"/>
          </p:nvPr>
        </p:nvSpPr>
        <p:spPr/>
        <p:txBody>
          <a:bodyPr/>
          <a:lstStyle>
            <a:lvl2pPr marL="626400">
              <a:defRPr/>
            </a:lvl2pPr>
            <a:lvl3pPr marL="910800">
              <a:defRPr/>
            </a:lvl3pPr>
            <a:lvl4pPr marL="1141200">
              <a:defRPr/>
            </a:lvl4pPr>
            <a:lvl5pPr marL="1371600">
              <a:defRPr/>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6" name="页脚占位符 13"/>
          <p:cNvSpPr>
            <a:spLocks noGrp="1"/>
          </p:cNvSpPr>
          <p:nvPr>
            <p:ph type="ftr" sz="quarter" idx="3"/>
          </p:nvPr>
        </p:nvSpPr>
        <p:spPr>
          <a:xfrm>
            <a:off x="2843808" y="6520259"/>
            <a:ext cx="2895600" cy="365125"/>
          </a:xfrm>
          <a:prstGeom prst="rect">
            <a:avLst/>
          </a:prstGeom>
        </p:spPr>
        <p:txBody>
          <a:bodyPr vert="horz" lIns="91440" tIns="45720" rIns="91440" bIns="45720" rtlCol="0" anchor="ctr"/>
          <a:lstStyle>
            <a:lvl1pPr algn="ctr">
              <a:defRPr sz="1200" baseline="0">
                <a:solidFill>
                  <a:schemeClr val="tx2">
                    <a:lumMod val="10000"/>
                    <a:lumOff val="90000"/>
                  </a:schemeClr>
                </a:solidFill>
                <a:latin typeface="MS Gothic" pitchFamily="49" charset="-128"/>
                <a:ea typeface="华文中宋" pitchFamily="2" charset="-122"/>
              </a:defRPr>
            </a:lvl1pPr>
          </a:lstStyle>
          <a:p>
            <a:endParaRPr lang="zh-CN" altLang="en-US" dirty="0"/>
          </a:p>
        </p:txBody>
      </p:sp>
      <p:sp>
        <p:nvSpPr>
          <p:cNvPr id="7" name="日期占位符 18"/>
          <p:cNvSpPr>
            <a:spLocks noGrp="1"/>
          </p:cNvSpPr>
          <p:nvPr>
            <p:ph type="dt" sz="half" idx="11"/>
          </p:nvPr>
        </p:nvSpPr>
        <p:spPr>
          <a:xfrm>
            <a:off x="1691680" y="6554943"/>
            <a:ext cx="864096" cy="330441"/>
          </a:xfrm>
          <a:prstGeom prst="rect">
            <a:avLst/>
          </a:prstGeom>
        </p:spPr>
        <p:txBody>
          <a:bodyPr vert="horz" lIns="91440" tIns="45720" rIns="91440" bIns="45720" rtlCol="0" anchor="ctr"/>
          <a:lstStyle>
            <a:lvl1pPr algn="l">
              <a:defRPr sz="1200">
                <a:solidFill>
                  <a:schemeClr val="accent1">
                    <a:lumMod val="50000"/>
                  </a:schemeClr>
                </a:solidFill>
                <a:latin typeface="Times New Roman" pitchFamily="18" charset="0"/>
                <a:cs typeface="Times New Roman" pitchFamily="18" charset="0"/>
              </a:defRPr>
            </a:lvl1pPr>
          </a:lstStyle>
          <a:p>
            <a:fld id="{1B052505-8510-4DB3-8F12-57CB1B691696}" type="datetime1">
              <a:rPr lang="zh-CN" altLang="en-US" smtClean="0"/>
              <a:pPr/>
              <a:t>2020/4/23</a:t>
            </a:fld>
            <a:endParaRPr lang="zh-CN" altLang="en-US" dirty="0"/>
          </a:p>
        </p:txBody>
      </p:sp>
      <p:sp>
        <p:nvSpPr>
          <p:cNvPr id="10" name="灯片编号占位符 19"/>
          <p:cNvSpPr>
            <a:spLocks noGrp="1"/>
          </p:cNvSpPr>
          <p:nvPr>
            <p:ph type="sldNum" sz="quarter" idx="12"/>
          </p:nvPr>
        </p:nvSpPr>
        <p:spPr>
          <a:xfrm>
            <a:off x="7668344" y="6078880"/>
            <a:ext cx="1485528" cy="365125"/>
          </a:xfrm>
          <a:prstGeom prst="rect">
            <a:avLst/>
          </a:prstGeom>
        </p:spPr>
        <p:txBody>
          <a:bodyPr vert="horz" lIns="91440" tIns="45720" rIns="91440" bIns="45720" rtlCol="0" anchor="ctr"/>
          <a:lstStyle>
            <a:lvl1pPr algn="r">
              <a:defRPr sz="1200">
                <a:solidFill>
                  <a:schemeClr val="accent3">
                    <a:lumMod val="50000"/>
                  </a:schemeClr>
                </a:solidFill>
              </a:defRPr>
            </a:lvl1pPr>
          </a:lstStyle>
          <a:p>
            <a:fld id="{A338FCAA-36CC-4D26-969D-37C385A45958}" type="slidenum">
              <a:rPr lang="zh-CN" altLang="en-US" smtClean="0"/>
              <a:pPr/>
              <a:t>‹#›</a:t>
            </a:fld>
            <a:endParaRPr lang="zh-CN" alt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页脚占位符 13"/>
          <p:cNvSpPr>
            <a:spLocks noGrp="1"/>
          </p:cNvSpPr>
          <p:nvPr>
            <p:ph type="ftr" sz="quarter" idx="3"/>
          </p:nvPr>
        </p:nvSpPr>
        <p:spPr>
          <a:xfrm>
            <a:off x="2843808" y="6520259"/>
            <a:ext cx="2895600" cy="365125"/>
          </a:xfrm>
          <a:prstGeom prst="rect">
            <a:avLst/>
          </a:prstGeom>
        </p:spPr>
        <p:txBody>
          <a:bodyPr vert="horz" lIns="91440" tIns="45720" rIns="91440" bIns="45720" rtlCol="0" anchor="ctr"/>
          <a:lstStyle>
            <a:lvl1pPr algn="ctr">
              <a:defRPr sz="1200" baseline="0">
                <a:solidFill>
                  <a:schemeClr val="tx2">
                    <a:lumMod val="10000"/>
                    <a:lumOff val="90000"/>
                  </a:schemeClr>
                </a:solidFill>
                <a:latin typeface="MS Gothic" pitchFamily="49" charset="-128"/>
                <a:ea typeface="华文中宋" pitchFamily="2" charset="-122"/>
              </a:defRPr>
            </a:lvl1pPr>
          </a:lstStyle>
          <a:p>
            <a:endParaRPr lang="zh-CN" altLang="en-US" dirty="0"/>
          </a:p>
        </p:txBody>
      </p:sp>
      <p:sp>
        <p:nvSpPr>
          <p:cNvPr id="5" name="日期占位符 18"/>
          <p:cNvSpPr>
            <a:spLocks noGrp="1"/>
          </p:cNvSpPr>
          <p:nvPr>
            <p:ph type="dt" sz="half" idx="2"/>
          </p:nvPr>
        </p:nvSpPr>
        <p:spPr>
          <a:xfrm>
            <a:off x="1691680" y="6554943"/>
            <a:ext cx="864096" cy="330441"/>
          </a:xfrm>
          <a:prstGeom prst="rect">
            <a:avLst/>
          </a:prstGeom>
        </p:spPr>
        <p:txBody>
          <a:bodyPr vert="horz" lIns="91440" tIns="45720" rIns="91440" bIns="45720" rtlCol="0" anchor="ctr"/>
          <a:lstStyle>
            <a:lvl1pPr algn="l">
              <a:defRPr sz="1200">
                <a:solidFill>
                  <a:schemeClr val="accent1">
                    <a:lumMod val="50000"/>
                  </a:schemeClr>
                </a:solidFill>
                <a:latin typeface="Times New Roman" pitchFamily="18" charset="0"/>
                <a:cs typeface="Times New Roman" pitchFamily="18" charset="0"/>
              </a:defRPr>
            </a:lvl1pPr>
          </a:lstStyle>
          <a:p>
            <a:fld id="{06EBCAEB-359A-4CA5-8548-0305F565A0F4}" type="datetime1">
              <a:rPr lang="zh-CN" altLang="en-US" smtClean="0"/>
              <a:pPr/>
              <a:t>2020/4/23</a:t>
            </a:fld>
            <a:endParaRPr lang="zh-CN" altLang="en-US" dirty="0"/>
          </a:p>
        </p:txBody>
      </p:sp>
      <p:sp>
        <p:nvSpPr>
          <p:cNvPr id="6" name="灯片编号占位符 19"/>
          <p:cNvSpPr>
            <a:spLocks noGrp="1"/>
          </p:cNvSpPr>
          <p:nvPr>
            <p:ph type="sldNum" sz="quarter" idx="4"/>
          </p:nvPr>
        </p:nvSpPr>
        <p:spPr>
          <a:xfrm>
            <a:off x="7668344" y="6078880"/>
            <a:ext cx="1485528" cy="365125"/>
          </a:xfrm>
          <a:prstGeom prst="rect">
            <a:avLst/>
          </a:prstGeom>
        </p:spPr>
        <p:txBody>
          <a:bodyPr vert="horz" lIns="91440" tIns="45720" rIns="91440" bIns="45720" rtlCol="0" anchor="ctr"/>
          <a:lstStyle>
            <a:lvl1pPr algn="r">
              <a:defRPr sz="1200">
                <a:solidFill>
                  <a:schemeClr val="accent3">
                    <a:lumMod val="50000"/>
                  </a:schemeClr>
                </a:solidFill>
              </a:defRPr>
            </a:lvl1pPr>
          </a:lstStyle>
          <a:p>
            <a:fld id="{A338FCAA-36CC-4D26-969D-37C385A45958}" type="slidenum">
              <a:rPr lang="zh-CN" altLang="en-US" smtClean="0"/>
              <a:pPr/>
              <a:t>‹#›</a:t>
            </a:fld>
            <a:endParaRPr lang="zh-CN"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6553200"/>
            <a:ext cx="9144000" cy="304800"/>
          </a:xfrm>
          <a:prstGeom prst="rect">
            <a:avLst/>
          </a:prstGeom>
          <a:solidFill>
            <a:srgbClr val="9E8C78"/>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 name="Rectangle 7"/>
          <p:cNvSpPr/>
          <p:nvPr/>
        </p:nvSpPr>
        <p:spPr>
          <a:xfrm>
            <a:off x="0" y="6451600"/>
            <a:ext cx="9144000" cy="76200"/>
          </a:xfrm>
          <a:prstGeom prst="rect">
            <a:avLst/>
          </a:prstGeom>
          <a:solidFill>
            <a:srgbClr val="80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029" name="Rectangle 2"/>
          <p:cNvSpPr>
            <a:spLocks noGrp="1" noChangeArrowheads="1"/>
          </p:cNvSpPr>
          <p:nvPr>
            <p:ph type="title"/>
          </p:nvPr>
        </p:nvSpPr>
        <p:spPr bwMode="auto">
          <a:xfrm>
            <a:off x="457200" y="1"/>
            <a:ext cx="8229600" cy="83671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dirty="0" smtClean="0"/>
              <a:t>单击此处编辑母版标题样式</a:t>
            </a:r>
            <a:endParaRPr lang="en-US" dirty="0"/>
          </a:p>
        </p:txBody>
      </p:sp>
      <p:sp>
        <p:nvSpPr>
          <p:cNvPr id="1030" name="Rectangle 3"/>
          <p:cNvSpPr>
            <a:spLocks noGrp="1" noChangeArrowheads="1"/>
          </p:cNvSpPr>
          <p:nvPr>
            <p:ph type="body" idx="1"/>
          </p:nvPr>
        </p:nvSpPr>
        <p:spPr bwMode="auto">
          <a:xfrm>
            <a:off x="457200" y="980728"/>
            <a:ext cx="8229600" cy="532859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dirty="0"/>
          </a:p>
        </p:txBody>
      </p:sp>
      <p:sp>
        <p:nvSpPr>
          <p:cNvPr id="19" name="日期占位符 18"/>
          <p:cNvSpPr>
            <a:spLocks noGrp="1"/>
          </p:cNvSpPr>
          <p:nvPr>
            <p:ph type="dt" sz="half" idx="2"/>
          </p:nvPr>
        </p:nvSpPr>
        <p:spPr>
          <a:xfrm>
            <a:off x="1691680" y="6554943"/>
            <a:ext cx="864096" cy="330441"/>
          </a:xfrm>
          <a:prstGeom prst="rect">
            <a:avLst/>
          </a:prstGeom>
        </p:spPr>
        <p:txBody>
          <a:bodyPr vert="horz" lIns="91440" tIns="45720" rIns="91440" bIns="45720" rtlCol="0" anchor="ctr"/>
          <a:lstStyle>
            <a:lvl1pPr algn="l">
              <a:defRPr sz="1200">
                <a:solidFill>
                  <a:schemeClr val="accent1">
                    <a:lumMod val="50000"/>
                  </a:schemeClr>
                </a:solidFill>
                <a:latin typeface="Times New Roman" pitchFamily="18" charset="0"/>
                <a:cs typeface="Times New Roman" pitchFamily="18" charset="0"/>
              </a:defRPr>
            </a:lvl1pPr>
          </a:lstStyle>
          <a:p>
            <a:fld id="{D1CB254B-6C6D-42C6-B9A8-66F7B4E8F45F}" type="datetime1">
              <a:rPr lang="zh-CN" altLang="en-US" smtClean="0"/>
              <a:pPr/>
              <a:t>2020/4/23</a:t>
            </a:fld>
            <a:endParaRPr lang="zh-CN" altLang="en-US" dirty="0"/>
          </a:p>
        </p:txBody>
      </p:sp>
      <p:sp>
        <p:nvSpPr>
          <p:cNvPr id="20" name="灯片编号占位符 19"/>
          <p:cNvSpPr>
            <a:spLocks noGrp="1"/>
          </p:cNvSpPr>
          <p:nvPr>
            <p:ph type="sldNum" sz="quarter" idx="4"/>
          </p:nvPr>
        </p:nvSpPr>
        <p:spPr>
          <a:xfrm>
            <a:off x="7668344" y="6078880"/>
            <a:ext cx="1485528" cy="365125"/>
          </a:xfrm>
          <a:prstGeom prst="rect">
            <a:avLst/>
          </a:prstGeom>
        </p:spPr>
        <p:txBody>
          <a:bodyPr vert="horz" lIns="91440" tIns="45720" rIns="91440" bIns="45720" rtlCol="0" anchor="ctr"/>
          <a:lstStyle>
            <a:lvl1pPr algn="r">
              <a:defRPr sz="1200">
                <a:solidFill>
                  <a:schemeClr val="accent3">
                    <a:lumMod val="50000"/>
                  </a:schemeClr>
                </a:solidFill>
              </a:defRPr>
            </a:lvl1pPr>
          </a:lstStyle>
          <a:p>
            <a:fld id="{A338FCAA-36CC-4D26-969D-37C385A45958}" type="slidenum">
              <a:rPr lang="zh-CN" altLang="en-US" smtClean="0"/>
              <a:pPr/>
              <a:t>‹#›</a:t>
            </a:fld>
            <a:endParaRPr lang="zh-CN" altLang="en-US" dirty="0"/>
          </a:p>
        </p:txBody>
      </p:sp>
      <p:sp>
        <p:nvSpPr>
          <p:cNvPr id="14" name="页脚占位符 13"/>
          <p:cNvSpPr>
            <a:spLocks noGrp="1"/>
          </p:cNvSpPr>
          <p:nvPr>
            <p:ph type="ftr" sz="quarter" idx="3"/>
          </p:nvPr>
        </p:nvSpPr>
        <p:spPr>
          <a:xfrm>
            <a:off x="2843808" y="6520259"/>
            <a:ext cx="2895600" cy="365125"/>
          </a:xfrm>
          <a:prstGeom prst="rect">
            <a:avLst/>
          </a:prstGeom>
        </p:spPr>
        <p:txBody>
          <a:bodyPr vert="horz" lIns="91440" tIns="45720" rIns="91440" bIns="45720" rtlCol="0" anchor="ctr"/>
          <a:lstStyle>
            <a:lvl1pPr algn="ctr">
              <a:defRPr sz="1200" baseline="0">
                <a:solidFill>
                  <a:schemeClr val="tx2">
                    <a:lumMod val="10000"/>
                    <a:lumOff val="90000"/>
                  </a:schemeClr>
                </a:solidFill>
                <a:latin typeface="MS Gothic" pitchFamily="49" charset="-128"/>
                <a:ea typeface="华文中宋" pitchFamily="2" charset="-122"/>
              </a:defRPr>
            </a:lvl1pPr>
          </a:lstStyle>
          <a:p>
            <a:endParaRPr lang="zh-CN" altLang="en-US" dirty="0"/>
          </a:p>
        </p:txBody>
      </p:sp>
    </p:spTree>
  </p:cSld>
  <p:clrMap bg1="lt1" tx1="dk1" bg2="lt2" tx2="dk2" accent1="accent1" accent2="accent2" accent3="accent3" accent4="accent4" accent5="accent5" accent6="accent6" hlink="hlink" folHlink="folHlink"/>
  <p:sldLayoutIdLst>
    <p:sldLayoutId id="2147483711" r:id="rId1"/>
    <p:sldLayoutId id="2147483712" r:id="rId2"/>
    <p:sldLayoutId id="2147483713" r:id="rId3"/>
    <p:sldLayoutId id="2147483714" r:id="rId4"/>
    <p:sldLayoutId id="2147483715" r:id="rId5"/>
    <p:sldLayoutId id="2147483716" r:id="rId6"/>
    <p:sldLayoutId id="2147483717" r:id="rId7"/>
    <p:sldLayoutId id="2147483718" r:id="rId8"/>
    <p:sldLayoutId id="2147483719" r:id="rId9"/>
    <p:sldLayoutId id="2147483720" r:id="rId10"/>
    <p:sldLayoutId id="2147483721" r:id="rId11"/>
    <p:sldLayoutId id="2147483722" r:id="rId12"/>
    <p:sldLayoutId id="2147483723" r:id="rId13"/>
    <p:sldLayoutId id="2147483724" r:id="rId14"/>
    <p:sldLayoutId id="2147483725" r:id="rId15"/>
    <p:sldLayoutId id="2147483726" r:id="rId16"/>
    <p:sldLayoutId id="2147483727" r:id="rId17"/>
    <p:sldLayoutId id="2147483728" r:id="rId18"/>
    <p:sldLayoutId id="2147483729" r:id="rId19"/>
    <p:sldLayoutId id="2147483730" r:id="rId20"/>
    <p:sldLayoutId id="2147483731" r:id="rId21"/>
    <p:sldLayoutId id="2147483732" r:id="rId22"/>
    <p:sldLayoutId id="2147483736" r:id="rId23"/>
  </p:sldLayoutIdLst>
  <p:timing>
    <p:tnLst>
      <p:par>
        <p:cTn id="1" dur="indefinite" restart="never" nodeType="tmRoot"/>
      </p:par>
    </p:tnLst>
  </p:timing>
  <p:txStyles>
    <p:titleStyle>
      <a:lvl1pPr algn="l" rtl="0" eaLnBrk="1" fontAlgn="base" hangingPunct="1">
        <a:spcBef>
          <a:spcPct val="0"/>
        </a:spcBef>
        <a:spcAft>
          <a:spcPct val="0"/>
        </a:spcAft>
        <a:defRPr sz="4000" baseline="0">
          <a:solidFill>
            <a:srgbClr val="102E54"/>
          </a:solidFill>
          <a:latin typeface="Calibri"/>
          <a:ea typeface="隶书" pitchFamily="49" charset="-122"/>
          <a:cs typeface="Calibri"/>
        </a:defRPr>
      </a:lvl1pPr>
      <a:lvl2pPr algn="l" rtl="0" eaLnBrk="1" fontAlgn="base" hangingPunct="1">
        <a:spcBef>
          <a:spcPct val="0"/>
        </a:spcBef>
        <a:spcAft>
          <a:spcPct val="0"/>
        </a:spcAft>
        <a:defRPr sz="4000">
          <a:solidFill>
            <a:srgbClr val="102E54"/>
          </a:solidFill>
          <a:latin typeface="Calibri" charset="0"/>
          <a:ea typeface="ＭＳ Ｐゴシック" charset="-128"/>
        </a:defRPr>
      </a:lvl2pPr>
      <a:lvl3pPr algn="l" rtl="0" eaLnBrk="1" fontAlgn="base" hangingPunct="1">
        <a:spcBef>
          <a:spcPct val="0"/>
        </a:spcBef>
        <a:spcAft>
          <a:spcPct val="0"/>
        </a:spcAft>
        <a:defRPr sz="4000">
          <a:solidFill>
            <a:srgbClr val="102E54"/>
          </a:solidFill>
          <a:latin typeface="Calibri" charset="0"/>
          <a:ea typeface="ＭＳ Ｐゴシック" charset="-128"/>
        </a:defRPr>
      </a:lvl3pPr>
      <a:lvl4pPr algn="l" rtl="0" eaLnBrk="1" fontAlgn="base" hangingPunct="1">
        <a:spcBef>
          <a:spcPct val="0"/>
        </a:spcBef>
        <a:spcAft>
          <a:spcPct val="0"/>
        </a:spcAft>
        <a:defRPr sz="4000">
          <a:solidFill>
            <a:srgbClr val="102E54"/>
          </a:solidFill>
          <a:latin typeface="Calibri" charset="0"/>
          <a:ea typeface="ＭＳ Ｐゴシック" charset="-128"/>
        </a:defRPr>
      </a:lvl4pPr>
      <a:lvl5pPr algn="l" rtl="0" eaLnBrk="1" fontAlgn="base" hangingPunct="1">
        <a:spcBef>
          <a:spcPct val="0"/>
        </a:spcBef>
        <a:spcAft>
          <a:spcPct val="0"/>
        </a:spcAft>
        <a:defRPr sz="4000">
          <a:solidFill>
            <a:srgbClr val="102E54"/>
          </a:solidFill>
          <a:latin typeface="Calibri" charset="0"/>
          <a:ea typeface="ＭＳ Ｐゴシック" charset="-128"/>
        </a:defRPr>
      </a:lvl5pPr>
      <a:lvl6pPr marL="457200" algn="ctr" rtl="0" eaLnBrk="1" fontAlgn="base" hangingPunct="1">
        <a:spcBef>
          <a:spcPct val="0"/>
        </a:spcBef>
        <a:spcAft>
          <a:spcPct val="0"/>
        </a:spcAft>
        <a:defRPr sz="4400">
          <a:solidFill>
            <a:schemeClr val="tx2"/>
          </a:solidFill>
          <a:latin typeface="Arial" pitchFamily="-112" charset="0"/>
        </a:defRPr>
      </a:lvl6pPr>
      <a:lvl7pPr marL="914400" algn="ctr" rtl="0" eaLnBrk="1" fontAlgn="base" hangingPunct="1">
        <a:spcBef>
          <a:spcPct val="0"/>
        </a:spcBef>
        <a:spcAft>
          <a:spcPct val="0"/>
        </a:spcAft>
        <a:defRPr sz="4400">
          <a:solidFill>
            <a:schemeClr val="tx2"/>
          </a:solidFill>
          <a:latin typeface="Arial" pitchFamily="-112" charset="0"/>
        </a:defRPr>
      </a:lvl7pPr>
      <a:lvl8pPr marL="1371600" algn="ctr" rtl="0" eaLnBrk="1" fontAlgn="base" hangingPunct="1">
        <a:spcBef>
          <a:spcPct val="0"/>
        </a:spcBef>
        <a:spcAft>
          <a:spcPct val="0"/>
        </a:spcAft>
        <a:defRPr sz="4400">
          <a:solidFill>
            <a:schemeClr val="tx2"/>
          </a:solidFill>
          <a:latin typeface="Arial" pitchFamily="-112" charset="0"/>
        </a:defRPr>
      </a:lvl8pPr>
      <a:lvl9pPr marL="1828800" algn="ctr" rtl="0" eaLnBrk="1" fontAlgn="base" hangingPunct="1">
        <a:spcBef>
          <a:spcPct val="0"/>
        </a:spcBef>
        <a:spcAft>
          <a:spcPct val="0"/>
        </a:spcAft>
        <a:defRPr sz="4400">
          <a:solidFill>
            <a:schemeClr val="tx2"/>
          </a:solidFill>
          <a:latin typeface="Arial" pitchFamily="-112" charset="0"/>
        </a:defRPr>
      </a:lvl9pPr>
    </p:titleStyle>
    <p:bodyStyle>
      <a:lvl1pPr marL="342900" indent="-342900" algn="l" rtl="0" eaLnBrk="1" fontAlgn="base" hangingPunct="1">
        <a:spcBef>
          <a:spcPct val="20000"/>
        </a:spcBef>
        <a:spcAft>
          <a:spcPct val="0"/>
        </a:spcAft>
        <a:buClr>
          <a:srgbClr val="102E54"/>
        </a:buClr>
        <a:buFont typeface="Wingdings" pitchFamily="-111" charset="2"/>
        <a:buChar char="§"/>
        <a:defRPr sz="2400" baseline="0">
          <a:solidFill>
            <a:schemeClr val="tx1"/>
          </a:solidFill>
          <a:latin typeface="Calibri"/>
          <a:ea typeface="华文中宋" pitchFamily="2" charset="-122"/>
          <a:cs typeface="Calibri"/>
        </a:defRPr>
      </a:lvl1pPr>
      <a:lvl2pPr marL="568800" indent="-285750" algn="l" rtl="0" eaLnBrk="1" fontAlgn="base" hangingPunct="1">
        <a:spcBef>
          <a:spcPct val="20000"/>
        </a:spcBef>
        <a:spcAft>
          <a:spcPct val="0"/>
        </a:spcAft>
        <a:buClr>
          <a:srgbClr val="800000"/>
        </a:buClr>
        <a:buFont typeface="Wingdings" pitchFamily="-111" charset="2"/>
        <a:buChar char="§"/>
        <a:defRPr sz="2000" baseline="0">
          <a:solidFill>
            <a:schemeClr val="tx1"/>
          </a:solidFill>
          <a:latin typeface="Calibri"/>
          <a:ea typeface="华文中宋" pitchFamily="2" charset="-122"/>
          <a:cs typeface="Calibri"/>
        </a:defRPr>
      </a:lvl2pPr>
      <a:lvl3pPr marL="691200" indent="-228600" algn="l" rtl="0" eaLnBrk="1" fontAlgn="base" hangingPunct="1">
        <a:spcBef>
          <a:spcPct val="20000"/>
        </a:spcBef>
        <a:spcAft>
          <a:spcPct val="0"/>
        </a:spcAft>
        <a:buClr>
          <a:srgbClr val="9E8C78"/>
        </a:buClr>
        <a:buFont typeface="Wingdings" pitchFamily="-111" charset="2"/>
        <a:buChar char="§"/>
        <a:defRPr baseline="0">
          <a:solidFill>
            <a:schemeClr val="tx1"/>
          </a:solidFill>
          <a:latin typeface="Calibri"/>
          <a:ea typeface="华文中宋" pitchFamily="2" charset="-122"/>
          <a:cs typeface="Calibri"/>
        </a:defRPr>
      </a:lvl3pPr>
      <a:lvl4pPr marL="921600" indent="-228600" algn="l" rtl="0" eaLnBrk="1" fontAlgn="base" hangingPunct="1">
        <a:spcBef>
          <a:spcPct val="20000"/>
        </a:spcBef>
        <a:spcAft>
          <a:spcPct val="0"/>
        </a:spcAft>
        <a:buChar char="–"/>
        <a:defRPr sz="1600" baseline="0">
          <a:solidFill>
            <a:schemeClr val="tx1"/>
          </a:solidFill>
          <a:latin typeface="Calibri"/>
          <a:ea typeface="华文中宋" pitchFamily="2" charset="-122"/>
          <a:cs typeface="Calibri"/>
        </a:defRPr>
      </a:lvl4pPr>
      <a:lvl5pPr marL="1152000" indent="-228600" algn="l" rtl="0" eaLnBrk="1" fontAlgn="base" hangingPunct="1">
        <a:spcBef>
          <a:spcPct val="20000"/>
        </a:spcBef>
        <a:spcAft>
          <a:spcPct val="0"/>
        </a:spcAft>
        <a:buChar char="»"/>
        <a:defRPr sz="1400" baseline="0">
          <a:solidFill>
            <a:schemeClr val="tx1"/>
          </a:solidFill>
          <a:latin typeface="Calibri"/>
          <a:ea typeface="华文中宋" pitchFamily="2" charset="-122"/>
          <a:cs typeface="Calibri"/>
        </a:defRPr>
      </a:lvl5pPr>
      <a:lvl6pPr marL="2514600" indent="-228600" algn="l" rtl="0" eaLnBrk="1" fontAlgn="base" hangingPunct="1">
        <a:spcBef>
          <a:spcPct val="20000"/>
        </a:spcBef>
        <a:spcAft>
          <a:spcPct val="0"/>
        </a:spcAft>
        <a:buChar char="»"/>
        <a:defRPr sz="2000">
          <a:solidFill>
            <a:schemeClr val="tx1"/>
          </a:solidFill>
          <a:latin typeface="+mn-lt"/>
          <a:ea typeface="ＭＳ Ｐゴシック" pitchFamily="-112" charset="-128"/>
        </a:defRPr>
      </a:lvl6pPr>
      <a:lvl7pPr marL="2971800" indent="-228600" algn="l" rtl="0" eaLnBrk="1" fontAlgn="base" hangingPunct="1">
        <a:spcBef>
          <a:spcPct val="20000"/>
        </a:spcBef>
        <a:spcAft>
          <a:spcPct val="0"/>
        </a:spcAft>
        <a:buChar char="»"/>
        <a:defRPr sz="2000">
          <a:solidFill>
            <a:schemeClr val="tx1"/>
          </a:solidFill>
          <a:latin typeface="+mn-lt"/>
          <a:ea typeface="ＭＳ Ｐゴシック" pitchFamily="-112" charset="-128"/>
        </a:defRPr>
      </a:lvl7pPr>
      <a:lvl8pPr marL="3429000" indent="-228600" algn="l" rtl="0" eaLnBrk="1" fontAlgn="base" hangingPunct="1">
        <a:spcBef>
          <a:spcPct val="20000"/>
        </a:spcBef>
        <a:spcAft>
          <a:spcPct val="0"/>
        </a:spcAft>
        <a:buChar char="»"/>
        <a:defRPr sz="2000">
          <a:solidFill>
            <a:schemeClr val="tx1"/>
          </a:solidFill>
          <a:latin typeface="+mn-lt"/>
          <a:ea typeface="ＭＳ Ｐゴシック" pitchFamily="-112" charset="-128"/>
        </a:defRPr>
      </a:lvl8pPr>
      <a:lvl9pPr marL="3886200" indent="-228600" algn="l" rtl="0" eaLnBrk="1" fontAlgn="base" hangingPunct="1">
        <a:spcBef>
          <a:spcPct val="20000"/>
        </a:spcBef>
        <a:spcAft>
          <a:spcPct val="0"/>
        </a:spcAft>
        <a:buChar char="»"/>
        <a:defRPr sz="2000">
          <a:solidFill>
            <a:schemeClr val="tx1"/>
          </a:solidFill>
          <a:latin typeface="+mn-lt"/>
          <a:ea typeface="ＭＳ Ｐゴシック" pitchFamily="-112"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8.xml"/><Relationship Id="rId4" Type="http://schemas.openxmlformats.org/officeDocument/2006/relationships/image" Target="../media/image10.png"/></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8.xml"/><Relationship Id="rId4" Type="http://schemas.openxmlformats.org/officeDocument/2006/relationships/image" Target="../media/image33.png"/></Relationships>
</file>

<file path=ppt/slides/_rels/slide2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image" Target="../media/image39.png"/><Relationship Id="rId1" Type="http://schemas.openxmlformats.org/officeDocument/2006/relationships/slideLayout" Target="../slideLayouts/slideLayout8.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28.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image" Target="../media/image45.png"/><Relationship Id="rId1" Type="http://schemas.openxmlformats.org/officeDocument/2006/relationships/slideLayout" Target="../slideLayouts/slideLayout8.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 Id="rId9" Type="http://schemas.openxmlformats.org/officeDocument/2006/relationships/image" Target="../media/image52.png"/></Relationships>
</file>

<file path=ppt/slides/_rels/slide2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8.xml"/><Relationship Id="rId4" Type="http://schemas.openxmlformats.org/officeDocument/2006/relationships/image" Target="../media/image13.png"/></Relationships>
</file>

<file path=ppt/slides/_rels/slide3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8.xml"/><Relationship Id="rId4" Type="http://schemas.openxmlformats.org/officeDocument/2006/relationships/image" Target="../media/image63.png"/></Relationships>
</file>

<file path=ppt/slides/_rels/slide3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8.xml"/><Relationship Id="rId4" Type="http://schemas.openxmlformats.org/officeDocument/2006/relationships/image" Target="../media/image66.png"/></Relationships>
</file>

<file path=ppt/slides/_rels/slide35.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8.xml"/><Relationship Id="rId1" Type="http://schemas.openxmlformats.org/officeDocument/2006/relationships/vmlDrawing" Target="../drawings/vmlDrawing1.vml"/><Relationship Id="rId5" Type="http://schemas.openxmlformats.org/officeDocument/2006/relationships/image" Target="../media/image74.png"/><Relationship Id="rId4" Type="http://schemas.openxmlformats.org/officeDocument/2006/relationships/oleObject" Target="../embeddings/oleObject2.bin"/></Relationships>
</file>

<file path=ppt/slides/_rels/slide3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slideLayout" Target="../slideLayouts/slideLayout8.xml"/><Relationship Id="rId1" Type="http://schemas.openxmlformats.org/officeDocument/2006/relationships/vmlDrawing" Target="../drawings/vmlDrawing2.vml"/><Relationship Id="rId6" Type="http://schemas.openxmlformats.org/officeDocument/2006/relationships/oleObject" Target="../embeddings/oleObject5.bin"/><Relationship Id="rId5" Type="http://schemas.openxmlformats.org/officeDocument/2006/relationships/oleObject" Target="../embeddings/oleObject4.bin"/><Relationship Id="rId4" Type="http://schemas.openxmlformats.org/officeDocument/2006/relationships/oleObject" Target="../embeddings/oleObject3.bin"/></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8.xml"/><Relationship Id="rId5" Type="http://schemas.openxmlformats.org/officeDocument/2006/relationships/image" Target="../media/image10.png"/><Relationship Id="rId4" Type="http://schemas.openxmlformats.org/officeDocument/2006/relationships/image" Target="../media/image16.emf"/></Relationships>
</file>

<file path=ppt/slides/_rels/slide40.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3.png"/><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8.xml"/><Relationship Id="rId4" Type="http://schemas.openxmlformats.org/officeDocument/2006/relationships/image" Target="../media/image90.png"/></Relationships>
</file>

<file path=ppt/slides/_rels/slide5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8.xml"/><Relationship Id="rId5" Type="http://schemas.openxmlformats.org/officeDocument/2006/relationships/image" Target="../media/image94.png"/><Relationship Id="rId4" Type="http://schemas.openxmlformats.org/officeDocument/2006/relationships/image" Target="../media/image93.png"/></Relationships>
</file>

<file path=ppt/slides/_rels/slide53.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8.xml"/><Relationship Id="rId4" Type="http://schemas.openxmlformats.org/officeDocument/2006/relationships/image" Target="../media/image97.png"/></Relationships>
</file>

<file path=ppt/slides/_rels/slide54.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8.xml"/><Relationship Id="rId5" Type="http://schemas.openxmlformats.org/officeDocument/2006/relationships/image" Target="../media/image19.png"/><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dirty="0" smtClean="0"/>
              <a:t>架构设计</a:t>
            </a:r>
            <a:endParaRPr lang="zh-CN" altLang="en-US" dirty="0"/>
          </a:p>
        </p:txBody>
      </p:sp>
      <p:sp>
        <p:nvSpPr>
          <p:cNvPr id="3" name="副标题 2"/>
          <p:cNvSpPr>
            <a:spLocks noGrp="1"/>
          </p:cNvSpPr>
          <p:nvPr>
            <p:ph type="subTitle" idx="1"/>
          </p:nvPr>
        </p:nvSpPr>
        <p:spPr/>
        <p:txBody>
          <a:bodyPr/>
          <a:lstStyle/>
          <a:p>
            <a:r>
              <a:rPr lang="en-US" altLang="zh-CN" dirty="0" smtClean="0"/>
              <a:t>--</a:t>
            </a:r>
            <a:r>
              <a:rPr lang="zh-CN" altLang="en-US" dirty="0" smtClean="0"/>
              <a:t>从</a:t>
            </a:r>
            <a:r>
              <a:rPr lang="zh-CN" altLang="en-US" dirty="0" smtClean="0"/>
              <a:t>算法到结构</a:t>
            </a:r>
            <a:endParaRPr lang="zh-CN" altLang="en-US"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不同硬件平台的对比</a:t>
            </a:r>
            <a:endParaRPr lang="zh-CN" altLang="en-US" dirty="0"/>
          </a:p>
        </p:txBody>
      </p:sp>
      <p:sp>
        <p:nvSpPr>
          <p:cNvPr id="3" name="内容占位符 2"/>
          <p:cNvSpPr>
            <a:spLocks noGrp="1"/>
          </p:cNvSpPr>
          <p:nvPr>
            <p:ph idx="1"/>
          </p:nvPr>
        </p:nvSpPr>
        <p:spPr/>
        <p:txBody>
          <a:bodyPr/>
          <a:lstStyle/>
          <a:p>
            <a:endParaRPr lang="zh-CN" altLang="en-US" dirty="0"/>
          </a:p>
        </p:txBody>
      </p:sp>
      <p:pic>
        <p:nvPicPr>
          <p:cNvPr id="17993731" name="Picture 3"/>
          <p:cNvPicPr>
            <a:picLocks noChangeAspect="1" noChangeArrowheads="1"/>
          </p:cNvPicPr>
          <p:nvPr/>
        </p:nvPicPr>
        <p:blipFill>
          <a:blip r:embed="rId2" cstate="print"/>
          <a:srcRect/>
          <a:stretch>
            <a:fillRect/>
          </a:stretch>
        </p:blipFill>
        <p:spPr bwMode="auto">
          <a:xfrm>
            <a:off x="611560" y="1556792"/>
            <a:ext cx="7745475" cy="440065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SoC</a:t>
            </a:r>
            <a:r>
              <a:rPr lang="zh-CN" altLang="en-US" dirty="0" smtClean="0"/>
              <a:t>时代的专用硬件设计</a:t>
            </a:r>
            <a:endParaRPr lang="zh-CN" altLang="en-US" dirty="0"/>
          </a:p>
        </p:txBody>
      </p:sp>
      <p:pic>
        <p:nvPicPr>
          <p:cNvPr id="17770500" name="Picture 4"/>
          <p:cNvPicPr>
            <a:picLocks noChangeAspect="1" noChangeArrowheads="1"/>
          </p:cNvPicPr>
          <p:nvPr/>
        </p:nvPicPr>
        <p:blipFill>
          <a:blip r:embed="rId2" cstate="print"/>
          <a:srcRect/>
          <a:stretch>
            <a:fillRect/>
          </a:stretch>
        </p:blipFill>
        <p:spPr bwMode="auto">
          <a:xfrm>
            <a:off x="3598966" y="1916832"/>
            <a:ext cx="5545034" cy="4464496"/>
          </a:xfrm>
          <a:prstGeom prst="rect">
            <a:avLst/>
          </a:prstGeom>
          <a:noFill/>
          <a:ln w="9525">
            <a:noFill/>
            <a:miter lim="800000"/>
            <a:headEnd/>
            <a:tailEnd/>
          </a:ln>
        </p:spPr>
      </p:pic>
      <p:sp>
        <p:nvSpPr>
          <p:cNvPr id="3" name="内容占位符 2"/>
          <p:cNvSpPr>
            <a:spLocks noGrp="1"/>
          </p:cNvSpPr>
          <p:nvPr>
            <p:ph idx="1"/>
          </p:nvPr>
        </p:nvSpPr>
        <p:spPr>
          <a:xfrm>
            <a:off x="467544" y="764704"/>
            <a:ext cx="3024336" cy="5328592"/>
          </a:xfrm>
        </p:spPr>
        <p:txBody>
          <a:bodyPr/>
          <a:lstStyle/>
          <a:p>
            <a:r>
              <a:rPr lang="en-US" altLang="zh-CN" dirty="0" smtClean="0"/>
              <a:t>SoC</a:t>
            </a:r>
            <a:r>
              <a:rPr lang="zh-CN" altLang="en-US" dirty="0" smtClean="0"/>
              <a:t>时代的</a:t>
            </a:r>
            <a:r>
              <a:rPr lang="zh-CN" altLang="en-US" dirty="0" smtClean="0"/>
              <a:t>专用</a:t>
            </a:r>
            <a:r>
              <a:rPr lang="zh-CN" altLang="en-US" dirty="0" smtClean="0"/>
              <a:t>硬件设计融合传统通用处理器和</a:t>
            </a:r>
            <a:r>
              <a:rPr lang="en-US" altLang="zh-CN" dirty="0" smtClean="0"/>
              <a:t>ASIC</a:t>
            </a:r>
            <a:r>
              <a:rPr lang="zh-CN" altLang="en-US" dirty="0" smtClean="0"/>
              <a:t>设计特点</a:t>
            </a:r>
            <a:endParaRPr lang="en-US" altLang="zh-CN" dirty="0" smtClean="0"/>
          </a:p>
          <a:p>
            <a:pPr lvl="1"/>
            <a:r>
              <a:rPr lang="zh-CN" altLang="en-US" sz="1800" dirty="0" smtClean="0"/>
              <a:t>通用</a:t>
            </a:r>
            <a:r>
              <a:rPr lang="zh-CN" altLang="en-US" sz="1800" dirty="0" smtClean="0"/>
              <a:t>处理器的结构和优化主要在计算机体系结构课程里讲</a:t>
            </a:r>
            <a:endParaRPr lang="en-US" altLang="zh-CN" sz="1800" dirty="0" smtClean="0"/>
          </a:p>
          <a:p>
            <a:pPr lvl="1"/>
            <a:r>
              <a:rPr lang="en-US" altLang="zh-CN" sz="1800" dirty="0" smtClean="0"/>
              <a:t>ASIC</a:t>
            </a:r>
            <a:r>
              <a:rPr lang="zh-CN" altLang="en-US" sz="1800" dirty="0" smtClean="0"/>
              <a:t>主要在</a:t>
            </a:r>
            <a:r>
              <a:rPr lang="en-US" altLang="zh-CN" sz="1800" dirty="0" smtClean="0"/>
              <a:t>VLSI</a:t>
            </a:r>
            <a:r>
              <a:rPr lang="zh-CN" altLang="en-US" sz="1800" dirty="0" smtClean="0"/>
              <a:t>、信号处理等课程</a:t>
            </a:r>
            <a:r>
              <a:rPr lang="zh-CN" altLang="en-US" sz="1800" dirty="0" smtClean="0"/>
              <a:t>里讲</a:t>
            </a:r>
            <a:endParaRPr lang="en-US" altLang="zh-CN" sz="1600" dirty="0" smtClean="0"/>
          </a:p>
          <a:p>
            <a:pPr lvl="1"/>
            <a:r>
              <a:rPr lang="en-US" altLang="zh-CN" sz="1800" dirty="0" smtClean="0"/>
              <a:t>SoC</a:t>
            </a:r>
            <a:r>
              <a:rPr lang="zh-CN" altLang="en-US" sz="1800" dirty="0" smtClean="0"/>
              <a:t>在</a:t>
            </a:r>
            <a:r>
              <a:rPr lang="en-US" altLang="zh-CN" sz="1800" dirty="0" smtClean="0"/>
              <a:t>VLSI/</a:t>
            </a:r>
            <a:r>
              <a:rPr lang="zh-CN" altLang="en-US" sz="1800" dirty="0" smtClean="0"/>
              <a:t>计算机课程里讲</a:t>
            </a:r>
            <a:endParaRPr lang="en-US" altLang="zh-CN" sz="1800" dirty="0" smtClean="0"/>
          </a:p>
          <a:p>
            <a:endParaRPr lang="zh-CN" altLang="en-US" sz="2000" dirty="0"/>
          </a:p>
        </p:txBody>
      </p:sp>
      <p:pic>
        <p:nvPicPr>
          <p:cNvPr id="5" name="Picture 5"/>
          <p:cNvPicPr>
            <a:picLocks noChangeAspect="1" noChangeArrowheads="1"/>
          </p:cNvPicPr>
          <p:nvPr/>
        </p:nvPicPr>
        <p:blipFill>
          <a:blip r:embed="rId3" cstate="print"/>
          <a:srcRect/>
          <a:stretch>
            <a:fillRect/>
          </a:stretch>
        </p:blipFill>
        <p:spPr bwMode="auto">
          <a:xfrm rot="20217531">
            <a:off x="1059853" y="4442802"/>
            <a:ext cx="1896623" cy="1941424"/>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smtClean="0"/>
              <a:t>架构设计</a:t>
            </a:r>
            <a:endParaRPr lang="zh-CN" altLang="en-US" dirty="0"/>
          </a:p>
        </p:txBody>
      </p:sp>
      <p:sp>
        <p:nvSpPr>
          <p:cNvPr id="5" name="内容占位符 4"/>
          <p:cNvSpPr>
            <a:spLocks noGrp="1"/>
          </p:cNvSpPr>
          <p:nvPr>
            <p:ph idx="1"/>
          </p:nvPr>
        </p:nvSpPr>
        <p:spPr>
          <a:xfrm>
            <a:off x="457200" y="980728"/>
            <a:ext cx="4474840" cy="5328592"/>
          </a:xfrm>
        </p:spPr>
        <p:txBody>
          <a:bodyPr/>
          <a:lstStyle/>
          <a:p>
            <a:r>
              <a:rPr lang="zh-CN" altLang="en-US" dirty="0" smtClean="0"/>
              <a:t>架构</a:t>
            </a:r>
            <a:r>
              <a:rPr lang="zh-CN" altLang="en-US" dirty="0" smtClean="0"/>
              <a:t>设计</a:t>
            </a:r>
            <a:endParaRPr lang="en-US" altLang="zh-CN" dirty="0" smtClean="0"/>
          </a:p>
          <a:p>
            <a:pPr lvl="1"/>
            <a:r>
              <a:rPr lang="zh-CN" altLang="en-US" dirty="0" smtClean="0"/>
              <a:t>架构</a:t>
            </a:r>
            <a:r>
              <a:rPr lang="zh-CN" altLang="en-US" dirty="0" smtClean="0"/>
              <a:t>设计又可分为算法设计和微结构设计两步。算法设计优化和微结构优化没有严格的界线，是紧密联系，互相影响的。</a:t>
            </a:r>
            <a:endParaRPr lang="en-US" altLang="zh-CN" dirty="0" smtClean="0"/>
          </a:p>
          <a:p>
            <a:pPr lvl="1"/>
            <a:r>
              <a:rPr lang="zh-CN" altLang="en-US" dirty="0" smtClean="0"/>
              <a:t>在算法设计时，根据系统需求确定优化的算法，在微结构设计时，</a:t>
            </a:r>
            <a:r>
              <a:rPr lang="zh-CN" altLang="en-US" dirty="0" smtClean="0"/>
              <a:t>为</a:t>
            </a:r>
            <a:r>
              <a:rPr lang="zh-CN" altLang="en-US" dirty="0" smtClean="0"/>
              <a:t>确定的算法</a:t>
            </a:r>
            <a:r>
              <a:rPr lang="zh-CN" altLang="en-US" dirty="0" smtClean="0"/>
              <a:t>设计</a:t>
            </a:r>
            <a:r>
              <a:rPr lang="zh-CN" altLang="en-US" dirty="0" smtClean="0"/>
              <a:t>所</a:t>
            </a:r>
            <a:r>
              <a:rPr lang="zh-CN" altLang="en-US" dirty="0" smtClean="0"/>
              <a:t>需的硬件资源的组织和控制方式</a:t>
            </a:r>
            <a:endParaRPr lang="en-US" altLang="zh-CN" dirty="0" smtClean="0"/>
          </a:p>
          <a:p>
            <a:pPr lvl="2"/>
            <a:r>
              <a:rPr lang="en-US" altLang="zh-CN" dirty="0" smtClean="0"/>
              <a:t>RTL</a:t>
            </a:r>
            <a:r>
              <a:rPr lang="zh-CN" altLang="en-US" dirty="0" smtClean="0"/>
              <a:t>级以及</a:t>
            </a:r>
            <a:r>
              <a:rPr lang="en-US" altLang="zh-CN" dirty="0" smtClean="0"/>
              <a:t>RTL</a:t>
            </a:r>
            <a:r>
              <a:rPr lang="zh-CN" altLang="en-US" dirty="0" smtClean="0"/>
              <a:t>级以上的宏模块</a:t>
            </a:r>
            <a:r>
              <a:rPr lang="en-US" altLang="zh-CN" dirty="0" smtClean="0"/>
              <a:t>(</a:t>
            </a:r>
            <a:r>
              <a:rPr lang="zh-CN" altLang="en-US" dirty="0" smtClean="0"/>
              <a:t>微结构</a:t>
            </a:r>
            <a:r>
              <a:rPr lang="en-US" altLang="zh-CN" dirty="0" smtClean="0"/>
              <a:t>)</a:t>
            </a:r>
          </a:p>
          <a:p>
            <a:pPr lvl="1"/>
            <a:r>
              <a:rPr lang="zh-CN" altLang="en-US" dirty="0" smtClean="0"/>
              <a:t>满足</a:t>
            </a:r>
            <a:r>
              <a:rPr lang="zh-CN" altLang="en-US" dirty="0" smtClean="0"/>
              <a:t>系统的需求</a:t>
            </a:r>
            <a:endParaRPr lang="en-US" altLang="zh-CN" dirty="0" smtClean="0"/>
          </a:p>
          <a:p>
            <a:pPr lvl="2"/>
            <a:r>
              <a:rPr lang="zh-CN" altLang="en-US" dirty="0" smtClean="0"/>
              <a:t>功能正确</a:t>
            </a:r>
            <a:endParaRPr lang="en-US" altLang="zh-CN" dirty="0" smtClean="0"/>
          </a:p>
          <a:p>
            <a:pPr lvl="2"/>
            <a:r>
              <a:rPr lang="zh-CN" altLang="en-US" dirty="0" smtClean="0"/>
              <a:t>面积</a:t>
            </a:r>
            <a:r>
              <a:rPr lang="zh-CN" altLang="en-US" dirty="0" smtClean="0"/>
              <a:t>、性能、</a:t>
            </a:r>
            <a:r>
              <a:rPr lang="zh-CN" altLang="en-US" dirty="0" smtClean="0"/>
              <a:t>功耗</a:t>
            </a:r>
            <a:endParaRPr lang="en-US" altLang="zh-CN" dirty="0" smtClean="0"/>
          </a:p>
          <a:p>
            <a:pPr lvl="2"/>
            <a:r>
              <a:rPr lang="zh-CN" altLang="en-US" dirty="0" smtClean="0"/>
              <a:t>其他的非技术指标</a:t>
            </a:r>
            <a:endParaRPr lang="en-US" altLang="zh-CN" dirty="0" smtClean="0"/>
          </a:p>
          <a:p>
            <a:pPr lvl="1"/>
            <a:endParaRPr lang="zh-CN" altLang="en-US" dirty="0" smtClean="0"/>
          </a:p>
          <a:p>
            <a:pPr lvl="1"/>
            <a:endParaRPr lang="en-US" altLang="zh-CN" dirty="0" smtClean="0"/>
          </a:p>
          <a:p>
            <a:pPr lvl="2"/>
            <a:endParaRPr lang="zh-CN" altLang="en-US" dirty="0" smtClean="0"/>
          </a:p>
        </p:txBody>
      </p:sp>
      <p:sp>
        <p:nvSpPr>
          <p:cNvPr id="6" name="TextBox 5"/>
          <p:cNvSpPr txBox="1"/>
          <p:nvPr/>
        </p:nvSpPr>
        <p:spPr>
          <a:xfrm>
            <a:off x="4860032" y="5517232"/>
            <a:ext cx="3960440" cy="646331"/>
          </a:xfrm>
          <a:prstGeom prst="rect">
            <a:avLst/>
          </a:prstGeom>
          <a:noFill/>
        </p:spPr>
        <p:txBody>
          <a:bodyPr wrap="square" rtlCol="0">
            <a:spAutoFit/>
          </a:bodyPr>
          <a:lstStyle/>
          <a:p>
            <a:r>
              <a:rPr lang="zh-CN" altLang="en-US" dirty="0" smtClean="0">
                <a:solidFill>
                  <a:srgbClr val="FF0000"/>
                </a:solidFill>
              </a:rPr>
              <a:t>狭义的架构设计是微结构设计</a:t>
            </a:r>
            <a:r>
              <a:rPr lang="zh-CN" altLang="en-US" dirty="0" smtClean="0">
                <a:solidFill>
                  <a:srgbClr val="FF0000"/>
                </a:solidFill>
              </a:rPr>
              <a:t>。</a:t>
            </a:r>
            <a:endParaRPr lang="en-US" altLang="zh-CN" dirty="0" smtClean="0">
              <a:solidFill>
                <a:srgbClr val="FF0000"/>
              </a:solidFill>
            </a:endParaRPr>
          </a:p>
          <a:p>
            <a:r>
              <a:rPr lang="zh-CN" altLang="en-US" dirty="0" smtClean="0">
                <a:solidFill>
                  <a:srgbClr val="FF0000"/>
                </a:solidFill>
              </a:rPr>
              <a:t>广义的架构设计是整个计算栈的设计</a:t>
            </a:r>
            <a:endParaRPr lang="en-US" altLang="zh-CN" dirty="0" smtClean="0">
              <a:solidFill>
                <a:srgbClr val="FF0000"/>
              </a:solidFill>
            </a:endParaRPr>
          </a:p>
        </p:txBody>
      </p:sp>
      <p:pic>
        <p:nvPicPr>
          <p:cNvPr id="18030594" name="Picture 2"/>
          <p:cNvPicPr>
            <a:picLocks noChangeAspect="1" noChangeArrowheads="1"/>
          </p:cNvPicPr>
          <p:nvPr/>
        </p:nvPicPr>
        <p:blipFill>
          <a:blip r:embed="rId2" cstate="print"/>
          <a:srcRect/>
          <a:stretch>
            <a:fillRect/>
          </a:stretch>
        </p:blipFill>
        <p:spPr bwMode="auto">
          <a:xfrm>
            <a:off x="5508104" y="1340768"/>
            <a:ext cx="3116025" cy="213759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架构</a:t>
            </a:r>
            <a:r>
              <a:rPr lang="zh-CN" altLang="en-US" dirty="0" smtClean="0"/>
              <a:t>设计的</a:t>
            </a:r>
            <a:r>
              <a:rPr lang="zh-CN" altLang="en-US" dirty="0" smtClean="0"/>
              <a:t>主要</a:t>
            </a:r>
            <a:r>
              <a:rPr lang="zh-CN" altLang="en-US" dirty="0" smtClean="0"/>
              <a:t>步骤</a:t>
            </a:r>
            <a:endParaRPr lang="zh-CN" altLang="en-US" dirty="0"/>
          </a:p>
        </p:txBody>
      </p:sp>
      <p:sp>
        <p:nvSpPr>
          <p:cNvPr id="3" name="内容占位符 2"/>
          <p:cNvSpPr>
            <a:spLocks noGrp="1"/>
          </p:cNvSpPr>
          <p:nvPr>
            <p:ph idx="1"/>
          </p:nvPr>
        </p:nvSpPr>
        <p:spPr>
          <a:xfrm>
            <a:off x="457200" y="980728"/>
            <a:ext cx="5410944" cy="5328592"/>
          </a:xfrm>
        </p:spPr>
        <p:txBody>
          <a:bodyPr/>
          <a:lstStyle/>
          <a:p>
            <a:r>
              <a:rPr lang="zh-CN" altLang="en-US" sz="1800" dirty="0" smtClean="0"/>
              <a:t>架构设计主要</a:t>
            </a:r>
            <a:r>
              <a:rPr lang="zh-CN" altLang="en-US" sz="1800" dirty="0" smtClean="0"/>
              <a:t>步骤有</a:t>
            </a:r>
            <a:endParaRPr lang="en-US" altLang="zh-CN" sz="1800" dirty="0" smtClean="0"/>
          </a:p>
          <a:p>
            <a:pPr lvl="1"/>
            <a:r>
              <a:rPr lang="zh-CN" altLang="en-US" sz="1600" dirty="0" smtClean="0"/>
              <a:t>首先分析算法，给出定量或定性的分析</a:t>
            </a:r>
            <a:endParaRPr lang="en-US" altLang="zh-CN" sz="1600" dirty="0" smtClean="0"/>
          </a:p>
          <a:p>
            <a:pPr lvl="2"/>
            <a:r>
              <a:rPr lang="zh-CN" altLang="en-US" sz="1400" dirty="0" smtClean="0"/>
              <a:t>算术运算的计算量、字宽、精度</a:t>
            </a:r>
            <a:endParaRPr lang="en-US" altLang="zh-CN" sz="1400" dirty="0" smtClean="0"/>
          </a:p>
          <a:p>
            <a:pPr lvl="2"/>
            <a:r>
              <a:rPr lang="zh-CN" altLang="en-US" sz="1400" dirty="0" smtClean="0"/>
              <a:t>需要内存的大小、内存访问模式，</a:t>
            </a:r>
          </a:p>
          <a:p>
            <a:pPr lvl="2"/>
            <a:r>
              <a:rPr lang="zh-CN" altLang="en-US" sz="1400" dirty="0" smtClean="0"/>
              <a:t>模块之间的数据交换方式和速率</a:t>
            </a:r>
            <a:endParaRPr lang="en-US" altLang="zh-CN" sz="1400" dirty="0" smtClean="0"/>
          </a:p>
          <a:p>
            <a:pPr lvl="1"/>
            <a:r>
              <a:rPr lang="zh-CN" altLang="en-US" sz="1600" dirty="0" smtClean="0"/>
              <a:t>寻找简化和优化的</a:t>
            </a:r>
            <a:r>
              <a:rPr lang="zh-CN" altLang="en-US" sz="1600" dirty="0" smtClean="0"/>
              <a:t>算法（算法设计）</a:t>
            </a:r>
            <a:endParaRPr lang="en-US" altLang="zh-CN" sz="1600" dirty="0" smtClean="0"/>
          </a:p>
          <a:p>
            <a:pPr lvl="1"/>
            <a:r>
              <a:rPr lang="zh-CN" altLang="en-US" sz="1600" dirty="0" smtClean="0"/>
              <a:t>根据</a:t>
            </a:r>
            <a:r>
              <a:rPr lang="zh-CN" altLang="en-US" sz="1600" dirty="0" smtClean="0"/>
              <a:t>各种</a:t>
            </a:r>
            <a:r>
              <a:rPr lang="zh-CN" altLang="en-US" sz="1600" dirty="0" smtClean="0"/>
              <a:t>需求折中，决定使用专用结构还是通用</a:t>
            </a:r>
            <a:r>
              <a:rPr lang="zh-CN" altLang="en-US" sz="1600" dirty="0" smtClean="0"/>
              <a:t>处理器</a:t>
            </a:r>
            <a:r>
              <a:rPr lang="zh-CN" altLang="en-US" sz="1600" dirty="0" smtClean="0"/>
              <a:t>（微结构设计</a:t>
            </a:r>
            <a:r>
              <a:rPr lang="zh-CN" altLang="en-US" sz="1600" dirty="0" smtClean="0"/>
              <a:t>）</a:t>
            </a:r>
            <a:endParaRPr lang="zh-CN" altLang="en-US" sz="1600" dirty="0" smtClean="0"/>
          </a:p>
          <a:p>
            <a:pPr lvl="1"/>
            <a:r>
              <a:rPr lang="zh-CN" altLang="en-US" sz="1600" dirty="0" smtClean="0"/>
              <a:t>根据经验、直觉（已有方案、</a:t>
            </a:r>
            <a:r>
              <a:rPr lang="en-US" altLang="zh-CN" sz="1600" dirty="0" smtClean="0"/>
              <a:t>IP</a:t>
            </a:r>
            <a:r>
              <a:rPr lang="zh-CN" altLang="en-US" sz="1600" dirty="0" smtClean="0"/>
              <a:t>等）提出初步的模块图、和结构</a:t>
            </a:r>
            <a:r>
              <a:rPr lang="zh-CN" altLang="en-US" sz="1600" dirty="0" smtClean="0"/>
              <a:t>框图（微结构设计）</a:t>
            </a:r>
            <a:endParaRPr lang="en-US" altLang="zh-CN" sz="1600" dirty="0" smtClean="0"/>
          </a:p>
          <a:p>
            <a:pPr lvl="1"/>
            <a:r>
              <a:rPr lang="zh-CN" altLang="en-US" sz="1600" dirty="0" smtClean="0"/>
              <a:t>通盘考虑面积、速度、功耗等技术非技术因素的影响，对模块图和结构框图</a:t>
            </a:r>
            <a:r>
              <a:rPr lang="zh-CN" altLang="en-US" sz="1600" dirty="0" smtClean="0"/>
              <a:t>进行（微）</a:t>
            </a:r>
            <a:r>
              <a:rPr lang="zh-CN" altLang="en-US" sz="1600" dirty="0" smtClean="0"/>
              <a:t>结构优化</a:t>
            </a:r>
            <a:r>
              <a:rPr lang="zh-CN" altLang="en-US" sz="1600" dirty="0" smtClean="0"/>
              <a:t>。（微结构</a:t>
            </a:r>
            <a:r>
              <a:rPr lang="zh-CN" altLang="en-US" sz="1600" dirty="0" smtClean="0"/>
              <a:t>设计）</a:t>
            </a:r>
            <a:endParaRPr lang="en-US" altLang="zh-CN" sz="1600" dirty="0" smtClean="0"/>
          </a:p>
          <a:p>
            <a:pPr lvl="1"/>
            <a:r>
              <a:rPr lang="zh-CN" altLang="en-US" sz="1600" dirty="0" smtClean="0"/>
              <a:t>实现、评估、对比、修正、迭代</a:t>
            </a:r>
            <a:endParaRPr lang="en-US" altLang="zh-CN" sz="1600" dirty="0" smtClean="0"/>
          </a:p>
          <a:p>
            <a:pPr lvl="1"/>
            <a:r>
              <a:rPr lang="zh-CN" altLang="en-US" sz="1600" dirty="0" smtClean="0"/>
              <a:t>有基于</a:t>
            </a:r>
            <a:r>
              <a:rPr lang="en-US" altLang="zh-CN" sz="1600" dirty="0" smtClean="0"/>
              <a:t>EDA</a:t>
            </a:r>
            <a:r>
              <a:rPr lang="zh-CN" altLang="en-US" sz="1600" dirty="0" smtClean="0"/>
              <a:t>工具和手工设计等多种实现方法</a:t>
            </a:r>
            <a:endParaRPr lang="en-US" altLang="zh-CN" sz="1600" dirty="0" smtClean="0"/>
          </a:p>
          <a:p>
            <a:pPr lvl="2"/>
            <a:r>
              <a:rPr lang="zh-CN" altLang="en-US" sz="1400" dirty="0" smtClean="0"/>
              <a:t>了解高级</a:t>
            </a:r>
            <a:r>
              <a:rPr lang="zh-CN" altLang="en-US" sz="1400" dirty="0" smtClean="0"/>
              <a:t>综合技术有助于提高手工优化设计的水平。</a:t>
            </a:r>
            <a:endParaRPr lang="en-US" altLang="zh-CN" sz="1400" dirty="0" smtClean="0"/>
          </a:p>
          <a:p>
            <a:pPr lvl="2"/>
            <a:endParaRPr lang="zh-CN" altLang="en-US" sz="1400" dirty="0"/>
          </a:p>
        </p:txBody>
      </p:sp>
      <p:pic>
        <p:nvPicPr>
          <p:cNvPr id="8" name="Picture 2"/>
          <p:cNvPicPr>
            <a:picLocks noChangeAspect="1" noChangeArrowheads="1"/>
          </p:cNvPicPr>
          <p:nvPr/>
        </p:nvPicPr>
        <p:blipFill>
          <a:blip r:embed="rId2" cstate="print"/>
          <a:srcRect/>
          <a:stretch>
            <a:fillRect/>
          </a:stretch>
        </p:blipFill>
        <p:spPr bwMode="auto">
          <a:xfrm>
            <a:off x="6516216" y="836712"/>
            <a:ext cx="2376264" cy="2029412"/>
          </a:xfrm>
          <a:prstGeom prst="rect">
            <a:avLst/>
          </a:prstGeom>
          <a:noFill/>
          <a:ln w="9525">
            <a:noFill/>
            <a:miter lim="800000"/>
            <a:headEnd/>
            <a:tailEnd/>
          </a:ln>
        </p:spPr>
      </p:pic>
      <p:pic>
        <p:nvPicPr>
          <p:cNvPr id="9" name="Picture 2"/>
          <p:cNvPicPr>
            <a:picLocks noChangeAspect="1" noChangeArrowheads="1"/>
          </p:cNvPicPr>
          <p:nvPr/>
        </p:nvPicPr>
        <p:blipFill>
          <a:blip r:embed="rId3" cstate="print"/>
          <a:srcRect/>
          <a:stretch>
            <a:fillRect/>
          </a:stretch>
        </p:blipFill>
        <p:spPr bwMode="auto">
          <a:xfrm>
            <a:off x="5868144" y="4077072"/>
            <a:ext cx="3130394" cy="1728192"/>
          </a:xfrm>
          <a:prstGeom prst="rect">
            <a:avLst/>
          </a:prstGeom>
          <a:noFill/>
          <a:ln w="9525">
            <a:noFill/>
            <a:miter lim="800000"/>
            <a:headEnd/>
            <a:tailEnd/>
          </a:ln>
        </p:spPr>
      </p:pic>
      <p:sp>
        <p:nvSpPr>
          <p:cNvPr id="10" name="矩形 9"/>
          <p:cNvSpPr/>
          <p:nvPr/>
        </p:nvSpPr>
        <p:spPr>
          <a:xfrm>
            <a:off x="6876256" y="4365104"/>
            <a:ext cx="2160240" cy="1152128"/>
          </a:xfrm>
          <a:prstGeom prst="rect">
            <a:avLst/>
          </a:prstGeom>
          <a:solidFill>
            <a:srgbClr val="00B050">
              <a:alpha val="23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高级综合中架构优化</a:t>
            </a:r>
            <a:endParaRPr lang="zh-CN" altLang="en-US" dirty="0"/>
          </a:p>
        </p:txBody>
      </p:sp>
      <p:sp>
        <p:nvSpPr>
          <p:cNvPr id="3" name="内容占位符 2"/>
          <p:cNvSpPr>
            <a:spLocks noGrp="1"/>
          </p:cNvSpPr>
          <p:nvPr>
            <p:ph idx="1"/>
          </p:nvPr>
        </p:nvSpPr>
        <p:spPr/>
        <p:txBody>
          <a:bodyPr/>
          <a:lstStyle/>
          <a:p>
            <a:pPr>
              <a:tabLst>
                <a:tab pos="3140075" algn="l"/>
              </a:tabLst>
            </a:pPr>
            <a:r>
              <a:rPr lang="zh-CN" altLang="en-US" sz="2000" dirty="0" smtClean="0"/>
              <a:t>高级综合结构设计中使用的优化技术：</a:t>
            </a:r>
            <a:endParaRPr lang="en-US" altLang="zh-CN" sz="2000" dirty="0" smtClean="0"/>
          </a:p>
          <a:p>
            <a:pPr lvl="1">
              <a:tabLst>
                <a:tab pos="3140075" algn="l"/>
              </a:tabLst>
            </a:pPr>
            <a:r>
              <a:rPr lang="zh-CN" altLang="en-US" sz="1800" dirty="0" smtClean="0"/>
              <a:t>了解约束和底层实现技术，这些因素会影响设计的结构和性能</a:t>
            </a:r>
            <a:endParaRPr lang="en-US" altLang="zh-CN" sz="1800" dirty="0" smtClean="0"/>
          </a:p>
          <a:p>
            <a:pPr lvl="1">
              <a:tabLst>
                <a:tab pos="3140075" algn="l"/>
              </a:tabLst>
            </a:pPr>
            <a:r>
              <a:rPr lang="zh-CN" altLang="en-US" sz="1800" dirty="0" smtClean="0"/>
              <a:t>选择特定的表示方式，在较高的抽象层次进行</a:t>
            </a:r>
            <a:endParaRPr lang="en-US" altLang="zh-CN" sz="1800" dirty="0" smtClean="0"/>
          </a:p>
          <a:p>
            <a:pPr lvl="2">
              <a:tabLst>
                <a:tab pos="3140075" algn="l"/>
              </a:tabLst>
            </a:pPr>
            <a:r>
              <a:rPr lang="zh-CN" altLang="en-US" sz="1600" dirty="0" smtClean="0"/>
              <a:t>在手工设计优化的输入一般是方便人阅读的图的形式，</a:t>
            </a:r>
            <a:r>
              <a:rPr lang="en-US" altLang="zh-CN" sz="1600" dirty="0" smtClean="0"/>
              <a:t>DFG/DDG/CDFG</a:t>
            </a:r>
            <a:r>
              <a:rPr lang="zh-CN" altLang="en-US" sz="1600" dirty="0" smtClean="0"/>
              <a:t>等</a:t>
            </a:r>
            <a:endParaRPr lang="en-US" altLang="zh-CN" sz="1600" dirty="0" smtClean="0"/>
          </a:p>
          <a:p>
            <a:pPr lvl="1">
              <a:tabLst>
                <a:tab pos="3140075" algn="l"/>
              </a:tabLst>
            </a:pPr>
            <a:r>
              <a:rPr lang="zh-CN" altLang="en-US" sz="1800" dirty="0" smtClean="0"/>
              <a:t>算法优化：对算法本身进行优化</a:t>
            </a:r>
            <a:endParaRPr lang="en-US" altLang="zh-CN" sz="1800" dirty="0" smtClean="0"/>
          </a:p>
          <a:p>
            <a:pPr lvl="2">
              <a:tabLst>
                <a:tab pos="3140075" algn="l"/>
              </a:tabLst>
            </a:pPr>
            <a:r>
              <a:rPr lang="zh-CN" altLang="en-US" sz="1600" dirty="0" smtClean="0"/>
              <a:t>代数变换</a:t>
            </a:r>
            <a:endParaRPr lang="en-US" altLang="zh-CN" sz="1600" dirty="0" smtClean="0"/>
          </a:p>
          <a:p>
            <a:pPr lvl="2">
              <a:tabLst>
                <a:tab pos="3140075" algn="l"/>
              </a:tabLst>
            </a:pPr>
            <a:r>
              <a:rPr lang="zh-CN" altLang="en-US" sz="1600" dirty="0" smtClean="0"/>
              <a:t>循环展开，</a:t>
            </a:r>
            <a:endParaRPr lang="en-US" altLang="zh-CN" sz="1600" dirty="0" smtClean="0"/>
          </a:p>
          <a:p>
            <a:pPr lvl="2">
              <a:tabLst>
                <a:tab pos="3140075" algn="l"/>
              </a:tabLst>
            </a:pPr>
            <a:r>
              <a:rPr lang="zh-CN" altLang="en-US" sz="1600" dirty="0" smtClean="0"/>
              <a:t>操作合并</a:t>
            </a:r>
            <a:r>
              <a:rPr lang="en-US" altLang="zh-CN" sz="1600" dirty="0" smtClean="0"/>
              <a:t>/</a:t>
            </a:r>
            <a:r>
              <a:rPr lang="zh-CN" altLang="en-US" sz="1600" dirty="0" smtClean="0"/>
              <a:t>分割，因式分解</a:t>
            </a:r>
            <a:r>
              <a:rPr lang="en-US" altLang="zh-CN" sz="1600" dirty="0" smtClean="0"/>
              <a:t>/</a:t>
            </a:r>
            <a:r>
              <a:rPr lang="zh-CN" altLang="en-US" sz="1600" dirty="0" smtClean="0"/>
              <a:t>合并，</a:t>
            </a:r>
            <a:endParaRPr lang="en-US" altLang="zh-CN" sz="1600" dirty="0" smtClean="0"/>
          </a:p>
          <a:p>
            <a:pPr lvl="2">
              <a:tabLst>
                <a:tab pos="3140075" algn="l"/>
              </a:tabLst>
            </a:pPr>
            <a:r>
              <a:rPr lang="zh-CN" altLang="en-US" sz="1600" dirty="0" smtClean="0"/>
              <a:t>操作提升</a:t>
            </a:r>
            <a:r>
              <a:rPr lang="en-US" altLang="zh-CN" sz="1600" dirty="0" smtClean="0"/>
              <a:t>/</a:t>
            </a:r>
            <a:r>
              <a:rPr lang="zh-CN" altLang="en-US" sz="1600" dirty="0" smtClean="0"/>
              <a:t>推迟</a:t>
            </a:r>
            <a:endParaRPr lang="en-US" altLang="zh-CN" sz="1600" dirty="0" smtClean="0"/>
          </a:p>
          <a:p>
            <a:pPr lvl="2">
              <a:tabLst>
                <a:tab pos="3140075" algn="l"/>
              </a:tabLst>
            </a:pPr>
            <a:r>
              <a:rPr lang="zh-CN" altLang="en-US" sz="1600" dirty="0" smtClean="0"/>
              <a:t>常量传递</a:t>
            </a:r>
            <a:r>
              <a:rPr lang="en-US" altLang="zh-CN" sz="1600" dirty="0" smtClean="0"/>
              <a:t>/</a:t>
            </a:r>
            <a:r>
              <a:rPr lang="zh-CN" altLang="en-US" sz="1600" dirty="0" smtClean="0"/>
              <a:t>消除</a:t>
            </a:r>
            <a:endParaRPr lang="en-US" altLang="zh-CN" sz="1600" dirty="0" smtClean="0"/>
          </a:p>
          <a:p>
            <a:pPr lvl="2">
              <a:tabLst>
                <a:tab pos="3140075" algn="l"/>
              </a:tabLst>
            </a:pPr>
            <a:r>
              <a:rPr lang="zh-CN" altLang="en-US" sz="1600" dirty="0" smtClean="0"/>
              <a:t>变量结果复用</a:t>
            </a:r>
            <a:endParaRPr lang="en-US" altLang="zh-CN" sz="1600" dirty="0" smtClean="0"/>
          </a:p>
          <a:p>
            <a:pPr lvl="2">
              <a:tabLst>
                <a:tab pos="3140075" algn="l"/>
              </a:tabLst>
            </a:pPr>
            <a:r>
              <a:rPr lang="zh-CN" altLang="en-US" sz="1600" dirty="0" smtClean="0"/>
              <a:t>推测执行</a:t>
            </a:r>
            <a:endParaRPr lang="en-US" altLang="zh-CN" sz="1600" dirty="0" smtClean="0"/>
          </a:p>
          <a:p>
            <a:pPr lvl="2">
              <a:tabLst>
                <a:tab pos="3140075" algn="l"/>
              </a:tabLst>
            </a:pPr>
            <a:r>
              <a:rPr lang="zh-CN" altLang="en-US" sz="1600" dirty="0" smtClean="0"/>
              <a:t>运算降级，宽度降低</a:t>
            </a:r>
            <a:endParaRPr lang="en-US" altLang="zh-CN" sz="1600" dirty="0" smtClean="0"/>
          </a:p>
          <a:p>
            <a:pPr lvl="1">
              <a:tabLst>
                <a:tab pos="3140075" algn="l"/>
              </a:tabLst>
            </a:pPr>
            <a:r>
              <a:rPr lang="zh-CN" altLang="en-US" sz="1800" dirty="0" smtClean="0"/>
              <a:t>结构</a:t>
            </a:r>
            <a:r>
              <a:rPr lang="zh-CN" altLang="en-US" sz="1800" dirty="0" smtClean="0"/>
              <a:t>优化：在考虑时序安排时进行优化</a:t>
            </a:r>
            <a:endParaRPr lang="en-US" altLang="zh-CN" sz="1800" dirty="0" smtClean="0"/>
          </a:p>
          <a:p>
            <a:pPr lvl="2">
              <a:tabLst>
                <a:tab pos="3140075" algn="l"/>
              </a:tabLst>
            </a:pPr>
            <a:r>
              <a:rPr lang="zh-CN" altLang="en-US" sz="1600" dirty="0" smtClean="0"/>
              <a:t>资源在时间上的调度</a:t>
            </a:r>
            <a:endParaRPr lang="en-US" altLang="zh-CN" sz="1600" dirty="0" smtClean="0"/>
          </a:p>
          <a:p>
            <a:pPr lvl="2">
              <a:tabLst>
                <a:tab pos="3140075" algn="l"/>
              </a:tabLst>
            </a:pPr>
            <a:r>
              <a:rPr lang="zh-CN" altLang="en-US" sz="1600" dirty="0" smtClean="0"/>
              <a:t>资源共享</a:t>
            </a:r>
            <a:endParaRPr lang="en-US" altLang="zh-CN" sz="1600" dirty="0" smtClean="0"/>
          </a:p>
          <a:p>
            <a:pPr lvl="2">
              <a:tabLst>
                <a:tab pos="3140075" algn="l"/>
              </a:tabLst>
            </a:pPr>
            <a:r>
              <a:rPr lang="zh-CN" altLang="en-US" sz="1600" dirty="0" smtClean="0"/>
              <a:t>流水线技术</a:t>
            </a:r>
            <a:r>
              <a:rPr lang="en-US" altLang="zh-CN" sz="1600" dirty="0" smtClean="0"/>
              <a:t>/Retiming</a:t>
            </a:r>
          </a:p>
          <a:p>
            <a:pPr lvl="1">
              <a:tabLst>
                <a:tab pos="3140075" algn="l"/>
              </a:tabLst>
            </a:pPr>
            <a:endParaRPr lang="zh-CN" altLang="en-US" sz="1800" dirty="0"/>
          </a:p>
        </p:txBody>
      </p:sp>
      <p:sp>
        <p:nvSpPr>
          <p:cNvPr id="4" name="TextBox 3"/>
          <p:cNvSpPr txBox="1"/>
          <p:nvPr/>
        </p:nvSpPr>
        <p:spPr>
          <a:xfrm>
            <a:off x="5039544" y="2276872"/>
            <a:ext cx="4104456" cy="3416320"/>
          </a:xfrm>
          <a:prstGeom prst="rect">
            <a:avLst/>
          </a:prstGeom>
          <a:noFill/>
        </p:spPr>
        <p:txBody>
          <a:bodyPr wrap="square" rtlCol="0">
            <a:spAutoFit/>
          </a:bodyPr>
          <a:lstStyle/>
          <a:p>
            <a:r>
              <a:rPr lang="zh-CN" altLang="en-US" dirty="0" smtClean="0">
                <a:solidFill>
                  <a:srgbClr val="FF0000"/>
                </a:solidFill>
              </a:rPr>
              <a:t>      高级</a:t>
            </a:r>
            <a:r>
              <a:rPr lang="zh-CN" altLang="en-US" dirty="0" smtClean="0">
                <a:solidFill>
                  <a:srgbClr val="FF0000"/>
                </a:solidFill>
              </a:rPr>
              <a:t>综合中的算法</a:t>
            </a:r>
            <a:r>
              <a:rPr lang="zh-CN" altLang="en-US" dirty="0" smtClean="0">
                <a:solidFill>
                  <a:srgbClr val="FF0000"/>
                </a:solidFill>
              </a:rPr>
              <a:t>优化，只是</a:t>
            </a:r>
            <a:r>
              <a:rPr lang="zh-CN" altLang="en-US" dirty="0" smtClean="0">
                <a:solidFill>
                  <a:srgbClr val="FF0000"/>
                </a:solidFill>
              </a:rPr>
              <a:t>机械化的对特定算法优化，只能在已有的知识框架内实现，并保证变化前后结果一致</a:t>
            </a:r>
            <a:r>
              <a:rPr lang="zh-CN" altLang="en-US" dirty="0" smtClean="0">
                <a:solidFill>
                  <a:srgbClr val="FF0000"/>
                </a:solidFill>
              </a:rPr>
              <a:t>。例如：</a:t>
            </a:r>
            <a:r>
              <a:rPr lang="en-US" altLang="zh-CN" dirty="0" smtClean="0">
                <a:solidFill>
                  <a:srgbClr val="FF0000"/>
                </a:solidFill>
              </a:rPr>
              <a:t>Verilog</a:t>
            </a:r>
            <a:r>
              <a:rPr lang="zh-CN" altLang="en-US" dirty="0" smtClean="0">
                <a:solidFill>
                  <a:srgbClr val="FF0000"/>
                </a:solidFill>
              </a:rPr>
              <a:t>支持的是通常的整数加法，不支持有限域的加法</a:t>
            </a:r>
            <a:endParaRPr lang="en-US" altLang="zh-CN" dirty="0" smtClean="0">
              <a:solidFill>
                <a:srgbClr val="FF0000"/>
              </a:solidFill>
            </a:endParaRPr>
          </a:p>
          <a:p>
            <a:r>
              <a:rPr lang="zh-CN" altLang="en-US" dirty="0" smtClean="0">
                <a:solidFill>
                  <a:srgbClr val="FF0000"/>
                </a:solidFill>
              </a:rPr>
              <a:t>     手工</a:t>
            </a:r>
            <a:r>
              <a:rPr lang="zh-CN" altLang="en-US" dirty="0" smtClean="0">
                <a:solidFill>
                  <a:srgbClr val="FF0000"/>
                </a:solidFill>
              </a:rPr>
              <a:t>算法的优化具有领域的特殊知识，可以从事创造性的工作，实现多种不等价、具有不同结果，但目标应用可接受的多种算法</a:t>
            </a:r>
            <a:r>
              <a:rPr lang="zh-CN" altLang="en-US" dirty="0" smtClean="0">
                <a:solidFill>
                  <a:srgbClr val="FF0000"/>
                </a:solidFill>
              </a:rPr>
              <a:t>实现</a:t>
            </a:r>
            <a:endParaRPr lang="en-US" altLang="zh-CN" dirty="0" smtClean="0">
              <a:solidFill>
                <a:srgbClr val="FF0000"/>
              </a:solidFill>
            </a:endParaRPr>
          </a:p>
          <a:p>
            <a:r>
              <a:rPr lang="zh-CN" altLang="en-US" dirty="0" smtClean="0">
                <a:solidFill>
                  <a:srgbClr val="FF0000"/>
                </a:solidFill>
              </a:rPr>
              <a:t>     领域特殊的语言和开发工具是发展方向之一。</a:t>
            </a:r>
            <a:endParaRPr lang="en-US" altLang="zh-CN" dirty="0" smtClean="0">
              <a:solidFill>
                <a:srgbClr val="FF0000"/>
              </a:solidFill>
            </a:endParaRPr>
          </a:p>
          <a:p>
            <a:endParaRPr lang="en-US" altLang="zh-CN" dirty="0" smtClean="0">
              <a:solidFill>
                <a:srgbClr val="FF0000"/>
              </a:solidFill>
            </a:endParaRPr>
          </a:p>
        </p:txBody>
      </p:sp>
      <p:sp>
        <p:nvSpPr>
          <p:cNvPr id="5" name="矩形 4"/>
          <p:cNvSpPr/>
          <p:nvPr/>
        </p:nvSpPr>
        <p:spPr>
          <a:xfrm>
            <a:off x="755576" y="2276872"/>
            <a:ext cx="4176464" cy="2664296"/>
          </a:xfrm>
          <a:prstGeom prst="rect">
            <a:avLst/>
          </a:prstGeom>
          <a:solidFill>
            <a:srgbClr val="00B050">
              <a:alpha val="23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p>
        </p:txBody>
      </p:sp>
      <p:sp>
        <p:nvSpPr>
          <p:cNvPr id="6" name="矩形 5"/>
          <p:cNvSpPr/>
          <p:nvPr/>
        </p:nvSpPr>
        <p:spPr>
          <a:xfrm>
            <a:off x="755576" y="5013176"/>
            <a:ext cx="4176464" cy="1152128"/>
          </a:xfrm>
          <a:prstGeom prst="rect">
            <a:avLst/>
          </a:prstGeom>
          <a:solidFill>
            <a:srgbClr val="00B050">
              <a:alpha val="23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p>
        </p:txBody>
      </p:sp>
      <p:sp>
        <p:nvSpPr>
          <p:cNvPr id="7" name="TextBox 6"/>
          <p:cNvSpPr txBox="1"/>
          <p:nvPr/>
        </p:nvSpPr>
        <p:spPr>
          <a:xfrm>
            <a:off x="5148064" y="5589240"/>
            <a:ext cx="3312368" cy="369332"/>
          </a:xfrm>
          <a:prstGeom prst="rect">
            <a:avLst/>
          </a:prstGeom>
          <a:noFill/>
        </p:spPr>
        <p:txBody>
          <a:bodyPr wrap="square" rtlCol="0">
            <a:spAutoFit/>
          </a:bodyPr>
          <a:lstStyle/>
          <a:p>
            <a:r>
              <a:rPr lang="zh-CN" altLang="en-US" dirty="0" smtClean="0">
                <a:solidFill>
                  <a:srgbClr val="FF0000"/>
                </a:solidFill>
              </a:rPr>
              <a:t>常用的</a:t>
            </a:r>
            <a:r>
              <a:rPr lang="zh-CN" altLang="en-US" dirty="0" smtClean="0">
                <a:solidFill>
                  <a:srgbClr val="FF0000"/>
                </a:solidFill>
              </a:rPr>
              <a:t>结构</a:t>
            </a:r>
            <a:r>
              <a:rPr lang="zh-CN" altLang="en-US" dirty="0" smtClean="0">
                <a:solidFill>
                  <a:srgbClr val="FF0000"/>
                </a:solidFill>
              </a:rPr>
              <a:t>的</a:t>
            </a:r>
            <a:r>
              <a:rPr lang="zh-CN" altLang="en-US" dirty="0" smtClean="0">
                <a:solidFill>
                  <a:srgbClr val="FF0000"/>
                </a:solidFill>
              </a:rPr>
              <a:t>优化方法</a:t>
            </a:r>
            <a:endParaRPr lang="en-US" altLang="zh-CN" dirty="0" smtClean="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P spid="6" grpId="0" animBg="1"/>
      <p:bldP spid="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专用硬件设计</a:t>
            </a:r>
            <a:endParaRPr lang="zh-CN" altLang="en-US" dirty="0"/>
          </a:p>
        </p:txBody>
      </p:sp>
      <p:sp>
        <p:nvSpPr>
          <p:cNvPr id="3" name="内容占位符 2"/>
          <p:cNvSpPr>
            <a:spLocks noGrp="1"/>
          </p:cNvSpPr>
          <p:nvPr>
            <p:ph idx="1"/>
          </p:nvPr>
        </p:nvSpPr>
        <p:spPr>
          <a:xfrm>
            <a:off x="457200" y="980728"/>
            <a:ext cx="5410944" cy="5328592"/>
          </a:xfrm>
        </p:spPr>
        <p:txBody>
          <a:bodyPr/>
          <a:lstStyle/>
          <a:p>
            <a:r>
              <a:rPr lang="zh-CN" altLang="en-US" sz="2000" dirty="0" smtClean="0"/>
              <a:t>专用</a:t>
            </a:r>
            <a:r>
              <a:rPr lang="zh-CN" altLang="en-US" sz="2000" dirty="0" smtClean="0"/>
              <a:t>硬件适应</a:t>
            </a:r>
            <a:r>
              <a:rPr lang="zh-CN" altLang="en-US" sz="2000" dirty="0" smtClean="0"/>
              <a:t>于领域特殊运用需求，有特殊的设计目标，没有固定的普遍适用的</a:t>
            </a:r>
            <a:r>
              <a:rPr lang="zh-CN" altLang="en-US" sz="2000" dirty="0" smtClean="0"/>
              <a:t>结构</a:t>
            </a:r>
            <a:endParaRPr lang="en-US" altLang="zh-CN" sz="2000" dirty="0" smtClean="0"/>
          </a:p>
          <a:p>
            <a:r>
              <a:rPr lang="zh-CN" altLang="en-US" sz="2000" dirty="0" smtClean="0"/>
              <a:t>专用</a:t>
            </a:r>
            <a:r>
              <a:rPr lang="zh-CN" altLang="en-US" sz="2000" dirty="0" smtClean="0"/>
              <a:t>硬件的</a:t>
            </a:r>
            <a:r>
              <a:rPr lang="zh-CN" altLang="en-US" sz="2000" dirty="0" smtClean="0"/>
              <a:t>基本步骤是</a:t>
            </a:r>
            <a:endParaRPr lang="en-US" altLang="zh-CN" sz="2000" dirty="0" smtClean="0"/>
          </a:p>
          <a:p>
            <a:pPr lvl="1"/>
            <a:r>
              <a:rPr lang="zh-CN" altLang="en-US" sz="1800" dirty="0" smtClean="0"/>
              <a:t>分析系统需求</a:t>
            </a:r>
            <a:endParaRPr lang="en-US" altLang="zh-CN" sz="1800" dirty="0" smtClean="0"/>
          </a:p>
          <a:p>
            <a:pPr lvl="2"/>
            <a:r>
              <a:rPr lang="zh-CN" altLang="en-US" sz="1600" dirty="0" smtClean="0"/>
              <a:t>性能，功能</a:t>
            </a:r>
            <a:endParaRPr lang="en-US" altLang="zh-CN" sz="1600" dirty="0" smtClean="0"/>
          </a:p>
          <a:p>
            <a:pPr lvl="1"/>
            <a:r>
              <a:rPr lang="zh-CN" altLang="en-US" sz="1800" dirty="0" smtClean="0"/>
              <a:t>算法设计和优化</a:t>
            </a:r>
            <a:endParaRPr lang="en-US" altLang="zh-CN" sz="1800" dirty="0" smtClean="0"/>
          </a:p>
          <a:p>
            <a:pPr lvl="2"/>
            <a:r>
              <a:rPr lang="zh-CN" altLang="en-US" sz="1600" dirty="0" smtClean="0"/>
              <a:t>对特定算法的特征需要充分的了解</a:t>
            </a:r>
            <a:endParaRPr lang="en-US" altLang="zh-CN" sz="1600" dirty="0" smtClean="0"/>
          </a:p>
          <a:p>
            <a:pPr lvl="1"/>
            <a:r>
              <a:rPr lang="zh-CN" altLang="en-US" sz="1800" dirty="0" smtClean="0"/>
              <a:t>（微）结构设计</a:t>
            </a:r>
            <a:r>
              <a:rPr lang="zh-CN" altLang="en-US" sz="1800" dirty="0" smtClean="0"/>
              <a:t>和优化</a:t>
            </a:r>
            <a:endParaRPr lang="en-US" altLang="zh-CN" sz="1800" dirty="0" smtClean="0"/>
          </a:p>
          <a:p>
            <a:pPr lvl="2"/>
            <a:r>
              <a:rPr lang="zh-CN" altLang="en-US" sz="1600" dirty="0" smtClean="0"/>
              <a:t>需要经验和技巧</a:t>
            </a:r>
            <a:endParaRPr lang="en-US" altLang="zh-CN" sz="1600" dirty="0" smtClean="0"/>
          </a:p>
          <a:p>
            <a:pPr lvl="1"/>
            <a:r>
              <a:rPr lang="zh-CN" altLang="en-US" sz="1800" dirty="0" smtClean="0"/>
              <a:t>指标评估</a:t>
            </a:r>
            <a:endParaRPr lang="en-US" altLang="zh-CN" sz="1800" dirty="0" smtClean="0"/>
          </a:p>
          <a:p>
            <a:r>
              <a:rPr lang="zh-CN" altLang="en-US" sz="2000" dirty="0" smtClean="0"/>
              <a:t>专用硬件</a:t>
            </a:r>
            <a:r>
              <a:rPr lang="zh-CN" altLang="en-US" sz="2200" dirty="0" smtClean="0"/>
              <a:t>架构</a:t>
            </a:r>
            <a:r>
              <a:rPr lang="zh-CN" altLang="en-US" sz="2200" dirty="0" smtClean="0"/>
              <a:t>的手动设计和高级综合具有很多相同的</a:t>
            </a:r>
            <a:r>
              <a:rPr lang="zh-CN" altLang="en-US" sz="2200" dirty="0" smtClean="0"/>
              <a:t>地方</a:t>
            </a:r>
            <a:endParaRPr lang="en-US" altLang="zh-CN" sz="2200" dirty="0" smtClean="0"/>
          </a:p>
          <a:p>
            <a:pPr lvl="1"/>
            <a:r>
              <a:rPr lang="zh-CN" altLang="en-US" sz="1800" dirty="0" smtClean="0"/>
              <a:t>了解高级综合技术有助于提高手工优化设计的水平。</a:t>
            </a:r>
            <a:endParaRPr lang="en-US" altLang="zh-CN" sz="1800" dirty="0" smtClean="0"/>
          </a:p>
          <a:p>
            <a:endParaRPr lang="en-US" altLang="zh-CN" sz="2200" dirty="0" smtClean="0"/>
          </a:p>
          <a:p>
            <a:endParaRPr lang="en-US" altLang="zh-CN" sz="2200" dirty="0" smtClean="0"/>
          </a:p>
          <a:p>
            <a:pPr lvl="1"/>
            <a:endParaRPr lang="en-US" altLang="zh-CN" sz="1800" dirty="0" smtClean="0"/>
          </a:p>
          <a:p>
            <a:endParaRPr lang="zh-CN" altLang="en-US" sz="2000" dirty="0"/>
          </a:p>
        </p:txBody>
      </p:sp>
      <p:pic>
        <p:nvPicPr>
          <p:cNvPr id="17954818" name="Picture 2"/>
          <p:cNvPicPr>
            <a:picLocks noChangeAspect="1" noChangeArrowheads="1"/>
          </p:cNvPicPr>
          <p:nvPr/>
        </p:nvPicPr>
        <p:blipFill>
          <a:blip r:embed="rId2" cstate="print"/>
          <a:srcRect/>
          <a:stretch>
            <a:fillRect/>
          </a:stretch>
        </p:blipFill>
        <p:spPr bwMode="auto">
          <a:xfrm>
            <a:off x="5796136" y="1628800"/>
            <a:ext cx="3168352" cy="3679502"/>
          </a:xfrm>
          <a:prstGeom prst="rect">
            <a:avLst/>
          </a:prstGeom>
          <a:noFill/>
          <a:ln w="9525">
            <a:noFill/>
            <a:miter lim="800000"/>
            <a:headEnd/>
            <a:tailEnd/>
          </a:ln>
        </p:spPr>
      </p:pic>
      <p:sp>
        <p:nvSpPr>
          <p:cNvPr id="6" name="矩形 5"/>
          <p:cNvSpPr/>
          <p:nvPr/>
        </p:nvSpPr>
        <p:spPr>
          <a:xfrm>
            <a:off x="467544" y="2420888"/>
            <a:ext cx="4968552" cy="864096"/>
          </a:xfrm>
          <a:prstGeom prst="rect">
            <a:avLst/>
          </a:prstGeom>
          <a:solidFill>
            <a:srgbClr val="00B050">
              <a:alpha val="23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p>
        </p:txBody>
      </p:sp>
      <p:sp>
        <p:nvSpPr>
          <p:cNvPr id="7" name="矩形 6"/>
          <p:cNvSpPr/>
          <p:nvPr/>
        </p:nvSpPr>
        <p:spPr>
          <a:xfrm>
            <a:off x="467544" y="3284984"/>
            <a:ext cx="4968552" cy="648072"/>
          </a:xfrm>
          <a:prstGeom prst="rect">
            <a:avLst/>
          </a:prstGeom>
          <a:solidFill>
            <a:srgbClr val="00B050">
              <a:alpha val="23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p>
        </p:txBody>
      </p:sp>
      <p:sp>
        <p:nvSpPr>
          <p:cNvPr id="9" name="TextBox 8"/>
          <p:cNvSpPr txBox="1"/>
          <p:nvPr/>
        </p:nvSpPr>
        <p:spPr>
          <a:xfrm>
            <a:off x="4427984" y="0"/>
            <a:ext cx="4716016" cy="1200329"/>
          </a:xfrm>
          <a:prstGeom prst="rect">
            <a:avLst/>
          </a:prstGeom>
          <a:noFill/>
        </p:spPr>
        <p:txBody>
          <a:bodyPr wrap="square" rtlCol="0">
            <a:spAutoFit/>
          </a:bodyPr>
          <a:lstStyle/>
          <a:p>
            <a:r>
              <a:rPr lang="zh-CN" altLang="en-US" dirty="0" smtClean="0">
                <a:solidFill>
                  <a:srgbClr val="FF0000"/>
                </a:solidFill>
              </a:rPr>
              <a:t>专用</a:t>
            </a:r>
            <a:r>
              <a:rPr lang="zh-CN" altLang="en-US" dirty="0" smtClean="0">
                <a:solidFill>
                  <a:srgbClr val="FF0000"/>
                </a:solidFill>
              </a:rPr>
              <a:t>硬件又可分为可编程和不可编程两类。</a:t>
            </a:r>
            <a:endParaRPr lang="en-US" altLang="zh-CN" dirty="0" smtClean="0">
              <a:solidFill>
                <a:srgbClr val="FF0000"/>
              </a:solidFill>
            </a:endParaRPr>
          </a:p>
          <a:p>
            <a:r>
              <a:rPr lang="zh-CN" altLang="en-US" dirty="0" smtClean="0">
                <a:solidFill>
                  <a:srgbClr val="FF0000"/>
                </a:solidFill>
              </a:rPr>
              <a:t>可编程偏向处理器设计，不可编程偏向</a:t>
            </a:r>
            <a:r>
              <a:rPr lang="en-US" altLang="zh-CN" dirty="0" smtClean="0">
                <a:solidFill>
                  <a:srgbClr val="FF0000"/>
                </a:solidFill>
              </a:rPr>
              <a:t>ASIC</a:t>
            </a:r>
            <a:r>
              <a:rPr lang="zh-CN" altLang="en-US" dirty="0" smtClean="0">
                <a:solidFill>
                  <a:srgbClr val="FF0000"/>
                </a:solidFill>
              </a:rPr>
              <a:t>设计</a:t>
            </a:r>
            <a:endParaRPr lang="en-US" altLang="zh-CN" dirty="0" smtClean="0">
              <a:solidFill>
                <a:srgbClr val="FF0000"/>
              </a:solidFill>
            </a:endParaRPr>
          </a:p>
          <a:p>
            <a:endParaRPr lang="en-US" altLang="zh-CN" dirty="0" smtClean="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dirty="0" smtClean="0"/>
              <a:t>算法优化的一些方法</a:t>
            </a:r>
            <a:endParaRPr lang="zh-CN" altLang="en-US" dirty="0"/>
          </a:p>
        </p:txBody>
      </p:sp>
      <p:sp>
        <p:nvSpPr>
          <p:cNvPr id="3" name="副标题 2"/>
          <p:cNvSpPr>
            <a:spLocks noGrp="1"/>
          </p:cNvSpPr>
          <p:nvPr>
            <p:ph type="subTitle" idx="1"/>
          </p:nvPr>
        </p:nvSpPr>
        <p:spPr/>
        <p:txBody>
          <a:bodyPr/>
          <a:lstStyle/>
          <a:p>
            <a:endParaRPr lang="zh-CN" altLang="en-US"/>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算法优化</a:t>
            </a:r>
            <a:endParaRPr lang="zh-CN" altLang="en-US" dirty="0"/>
          </a:p>
        </p:txBody>
      </p:sp>
      <p:sp>
        <p:nvSpPr>
          <p:cNvPr id="3" name="内容占位符 2"/>
          <p:cNvSpPr>
            <a:spLocks noGrp="1"/>
          </p:cNvSpPr>
          <p:nvPr>
            <p:ph idx="1"/>
          </p:nvPr>
        </p:nvSpPr>
        <p:spPr/>
        <p:txBody>
          <a:bodyPr/>
          <a:lstStyle/>
          <a:p>
            <a:pPr>
              <a:tabLst>
                <a:tab pos="3140075" algn="l"/>
              </a:tabLst>
            </a:pPr>
            <a:r>
              <a:rPr lang="zh-CN" altLang="en-US" sz="2200" dirty="0" smtClean="0"/>
              <a:t>算法</a:t>
            </a:r>
            <a:r>
              <a:rPr lang="zh-CN" altLang="en-US" sz="2200" dirty="0" smtClean="0"/>
              <a:t>优化</a:t>
            </a:r>
            <a:r>
              <a:rPr lang="zh-CN" altLang="en-US" sz="2200" dirty="0" smtClean="0"/>
              <a:t>：在较高抽象</a:t>
            </a:r>
            <a:r>
              <a:rPr lang="zh-CN" altLang="en-US" sz="2200" dirty="0" smtClean="0"/>
              <a:t>层次进行，</a:t>
            </a:r>
            <a:r>
              <a:rPr lang="zh-CN" altLang="en-US" sz="2200" dirty="0" smtClean="0"/>
              <a:t>一般不显式考虑</a:t>
            </a:r>
            <a:r>
              <a:rPr lang="zh-CN" altLang="en-US" sz="2200" dirty="0" smtClean="0"/>
              <a:t>时钟，仍然要预估对设计目标的影响。算法优化和微结构优化没有严格的界线，是紧密联系，互相影响的。</a:t>
            </a:r>
            <a:endParaRPr lang="en-US" altLang="zh-CN" sz="2200" dirty="0" smtClean="0"/>
          </a:p>
          <a:p>
            <a:pPr lvl="1">
              <a:tabLst>
                <a:tab pos="3140075" algn="l"/>
              </a:tabLst>
            </a:pPr>
            <a:r>
              <a:rPr lang="zh-CN" altLang="en-US" dirty="0" smtClean="0"/>
              <a:t>代数变换</a:t>
            </a:r>
            <a:endParaRPr lang="en-US" altLang="zh-CN" dirty="0" smtClean="0"/>
          </a:p>
          <a:p>
            <a:pPr lvl="1">
              <a:tabLst>
                <a:tab pos="3140075" algn="l"/>
              </a:tabLst>
            </a:pPr>
            <a:r>
              <a:rPr lang="zh-CN" altLang="en-US" dirty="0" smtClean="0"/>
              <a:t>循环</a:t>
            </a:r>
            <a:r>
              <a:rPr lang="en-US" altLang="zh-CN" dirty="0" smtClean="0"/>
              <a:t>/</a:t>
            </a:r>
            <a:r>
              <a:rPr lang="zh-CN" altLang="en-US" dirty="0" smtClean="0"/>
              <a:t>迭代展开</a:t>
            </a:r>
            <a:endParaRPr lang="en-US" altLang="zh-CN" dirty="0" smtClean="0"/>
          </a:p>
          <a:p>
            <a:pPr lvl="1">
              <a:tabLst>
                <a:tab pos="3140075" algn="l"/>
              </a:tabLst>
            </a:pPr>
            <a:r>
              <a:rPr lang="zh-CN" altLang="en-US" dirty="0" smtClean="0"/>
              <a:t>操作合并</a:t>
            </a:r>
            <a:r>
              <a:rPr lang="en-US" altLang="zh-CN" dirty="0" smtClean="0"/>
              <a:t>/</a:t>
            </a:r>
            <a:r>
              <a:rPr lang="zh-CN" altLang="en-US" dirty="0" smtClean="0"/>
              <a:t>分割，因式分解</a:t>
            </a:r>
            <a:r>
              <a:rPr lang="en-US" altLang="zh-CN" dirty="0" smtClean="0"/>
              <a:t>/</a:t>
            </a:r>
            <a:r>
              <a:rPr lang="zh-CN" altLang="en-US" dirty="0" smtClean="0"/>
              <a:t>合并，</a:t>
            </a:r>
            <a:endParaRPr lang="en-US" altLang="zh-CN" dirty="0" smtClean="0"/>
          </a:p>
          <a:p>
            <a:pPr lvl="1">
              <a:tabLst>
                <a:tab pos="3140075" algn="l"/>
              </a:tabLst>
            </a:pPr>
            <a:r>
              <a:rPr lang="zh-CN" altLang="en-US" dirty="0" smtClean="0"/>
              <a:t>操作提升</a:t>
            </a:r>
            <a:r>
              <a:rPr lang="en-US" altLang="zh-CN" dirty="0" smtClean="0"/>
              <a:t>/</a:t>
            </a:r>
            <a:r>
              <a:rPr lang="zh-CN" altLang="en-US" dirty="0" smtClean="0"/>
              <a:t>推迟</a:t>
            </a:r>
            <a:endParaRPr lang="en-US" altLang="zh-CN" dirty="0" smtClean="0"/>
          </a:p>
          <a:p>
            <a:pPr lvl="1">
              <a:tabLst>
                <a:tab pos="3140075" algn="l"/>
              </a:tabLst>
            </a:pPr>
            <a:r>
              <a:rPr lang="zh-CN" altLang="en-US" dirty="0" smtClean="0"/>
              <a:t>常量传递</a:t>
            </a:r>
            <a:r>
              <a:rPr lang="en-US" altLang="zh-CN" dirty="0" smtClean="0"/>
              <a:t>/</a:t>
            </a:r>
            <a:r>
              <a:rPr lang="zh-CN" altLang="en-US" dirty="0" smtClean="0"/>
              <a:t>消除</a:t>
            </a:r>
            <a:endParaRPr lang="en-US" altLang="zh-CN" dirty="0" smtClean="0"/>
          </a:p>
          <a:p>
            <a:pPr lvl="1">
              <a:tabLst>
                <a:tab pos="3140075" algn="l"/>
              </a:tabLst>
            </a:pPr>
            <a:r>
              <a:rPr lang="zh-CN" altLang="en-US" dirty="0" smtClean="0"/>
              <a:t>变量结果复用</a:t>
            </a:r>
            <a:endParaRPr lang="en-US" altLang="zh-CN" dirty="0" smtClean="0"/>
          </a:p>
          <a:p>
            <a:pPr lvl="1">
              <a:tabLst>
                <a:tab pos="3140075" algn="l"/>
              </a:tabLst>
            </a:pPr>
            <a:r>
              <a:rPr lang="zh-CN" altLang="en-US" dirty="0" smtClean="0"/>
              <a:t>推测执行</a:t>
            </a:r>
            <a:endParaRPr lang="en-US" altLang="zh-CN" dirty="0" smtClean="0"/>
          </a:p>
          <a:p>
            <a:pPr lvl="1">
              <a:tabLst>
                <a:tab pos="3140075" algn="l"/>
              </a:tabLst>
            </a:pPr>
            <a:r>
              <a:rPr lang="zh-CN" altLang="en-US" dirty="0" smtClean="0"/>
              <a:t>运算降级，宽度降低</a:t>
            </a:r>
            <a:endParaRPr lang="en-US" altLang="zh-CN" dirty="0" smtClean="0"/>
          </a:p>
          <a:p>
            <a:pPr lvl="1">
              <a:tabLst>
                <a:tab pos="3140075" algn="l"/>
              </a:tabLst>
            </a:pPr>
            <a:endParaRPr lang="zh-CN" altLang="en-US" sz="1800" dirty="0"/>
          </a:p>
        </p:txBody>
      </p:sp>
      <p:sp>
        <p:nvSpPr>
          <p:cNvPr id="8" name="TextBox 7"/>
          <p:cNvSpPr txBox="1"/>
          <p:nvPr/>
        </p:nvSpPr>
        <p:spPr>
          <a:xfrm>
            <a:off x="5652120" y="1988840"/>
            <a:ext cx="3240360" cy="369332"/>
          </a:xfrm>
          <a:prstGeom prst="rect">
            <a:avLst/>
          </a:prstGeom>
          <a:noFill/>
        </p:spPr>
        <p:txBody>
          <a:bodyPr wrap="square" rtlCol="0">
            <a:spAutoFit/>
          </a:bodyPr>
          <a:lstStyle/>
          <a:p>
            <a:r>
              <a:rPr lang="zh-CN" altLang="en-US" dirty="0" smtClean="0">
                <a:solidFill>
                  <a:srgbClr val="FF0000"/>
                </a:solidFill>
              </a:rPr>
              <a:t>计算上的等价变化</a:t>
            </a:r>
            <a:endParaRPr lang="en-US" altLang="zh-CN" dirty="0" smtClean="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代数变换</a:t>
            </a:r>
            <a:endParaRPr lang="zh-CN" altLang="en-US" dirty="0"/>
          </a:p>
        </p:txBody>
      </p:sp>
      <p:sp>
        <p:nvSpPr>
          <p:cNvPr id="3" name="内容占位符 2"/>
          <p:cNvSpPr>
            <a:spLocks noGrp="1"/>
          </p:cNvSpPr>
          <p:nvPr>
            <p:ph idx="1"/>
          </p:nvPr>
        </p:nvSpPr>
        <p:spPr/>
        <p:txBody>
          <a:bodyPr/>
          <a:lstStyle/>
          <a:p>
            <a:r>
              <a:rPr lang="zh-CN" altLang="en-US" dirty="0" smtClean="0"/>
              <a:t>使用计算的代数特性进行</a:t>
            </a:r>
            <a:r>
              <a:rPr lang="zh-CN" altLang="en-US" dirty="0" smtClean="0"/>
              <a:t>优化，可进行迭代，因式分解等</a:t>
            </a:r>
            <a:endParaRPr lang="en-US" altLang="zh-CN" dirty="0" smtClean="0"/>
          </a:p>
          <a:p>
            <a:pPr lvl="1"/>
            <a:r>
              <a:rPr lang="zh-CN" altLang="en-US" dirty="0" smtClean="0"/>
              <a:t>例如利用代数中的联合</a:t>
            </a:r>
            <a:r>
              <a:rPr lang="zh-CN" altLang="en-US" dirty="0" smtClean="0"/>
              <a:t>律</a:t>
            </a:r>
            <a:endParaRPr lang="zh-CN" altLang="en-US" dirty="0"/>
          </a:p>
        </p:txBody>
      </p:sp>
      <p:pic>
        <p:nvPicPr>
          <p:cNvPr id="17971202" name="Picture 2"/>
          <p:cNvPicPr>
            <a:picLocks noChangeAspect="1" noChangeArrowheads="1"/>
          </p:cNvPicPr>
          <p:nvPr/>
        </p:nvPicPr>
        <p:blipFill>
          <a:blip r:embed="rId2" cstate="print"/>
          <a:srcRect/>
          <a:stretch>
            <a:fillRect/>
          </a:stretch>
        </p:blipFill>
        <p:spPr bwMode="auto">
          <a:xfrm>
            <a:off x="395536" y="1988840"/>
            <a:ext cx="6229350" cy="4238625"/>
          </a:xfrm>
          <a:prstGeom prst="rect">
            <a:avLst/>
          </a:prstGeom>
          <a:noFill/>
          <a:ln w="9525">
            <a:noFill/>
            <a:miter lim="800000"/>
            <a:headEnd/>
            <a:tailEnd/>
          </a:ln>
        </p:spPr>
      </p:pic>
      <p:sp>
        <p:nvSpPr>
          <p:cNvPr id="6" name="TextBox 5"/>
          <p:cNvSpPr txBox="1"/>
          <p:nvPr/>
        </p:nvSpPr>
        <p:spPr>
          <a:xfrm>
            <a:off x="5940152" y="1556792"/>
            <a:ext cx="3024336" cy="1477328"/>
          </a:xfrm>
          <a:prstGeom prst="rect">
            <a:avLst/>
          </a:prstGeom>
          <a:noFill/>
        </p:spPr>
        <p:txBody>
          <a:bodyPr wrap="square" rtlCol="0">
            <a:spAutoFit/>
          </a:bodyPr>
          <a:lstStyle/>
          <a:p>
            <a:r>
              <a:rPr lang="zh-CN" altLang="en-US" dirty="0" smtClean="0">
                <a:solidFill>
                  <a:srgbClr val="FF0000"/>
                </a:solidFill>
              </a:rPr>
              <a:t>代数</a:t>
            </a:r>
            <a:r>
              <a:rPr lang="zh-CN" altLang="en-US" dirty="0" smtClean="0">
                <a:solidFill>
                  <a:srgbClr val="FF0000"/>
                </a:solidFill>
              </a:rPr>
              <a:t>变换</a:t>
            </a:r>
            <a:r>
              <a:rPr lang="en-US" altLang="zh-CN" dirty="0" smtClean="0">
                <a:solidFill>
                  <a:srgbClr val="FF0000"/>
                </a:solidFill>
              </a:rPr>
              <a:t>, </a:t>
            </a:r>
            <a:r>
              <a:rPr lang="zh-CN" altLang="en-US" dirty="0" smtClean="0">
                <a:solidFill>
                  <a:srgbClr val="FF0000"/>
                </a:solidFill>
              </a:rPr>
              <a:t>循环</a:t>
            </a:r>
            <a:r>
              <a:rPr lang="en-US" altLang="zh-CN" dirty="0" smtClean="0">
                <a:solidFill>
                  <a:srgbClr val="FF0000"/>
                </a:solidFill>
              </a:rPr>
              <a:t>/</a:t>
            </a:r>
            <a:r>
              <a:rPr lang="zh-CN" altLang="en-US" dirty="0" smtClean="0">
                <a:solidFill>
                  <a:srgbClr val="FF0000"/>
                </a:solidFill>
              </a:rPr>
              <a:t>迭代展开，操作</a:t>
            </a:r>
            <a:r>
              <a:rPr lang="zh-CN" altLang="en-US" dirty="0" smtClean="0">
                <a:solidFill>
                  <a:srgbClr val="FF0000"/>
                </a:solidFill>
              </a:rPr>
              <a:t>合并</a:t>
            </a:r>
            <a:r>
              <a:rPr lang="en-US" altLang="zh-CN" dirty="0" smtClean="0">
                <a:solidFill>
                  <a:srgbClr val="FF0000"/>
                </a:solidFill>
              </a:rPr>
              <a:t>/</a:t>
            </a:r>
            <a:r>
              <a:rPr lang="zh-CN" altLang="en-US" dirty="0" smtClean="0">
                <a:solidFill>
                  <a:srgbClr val="FF0000"/>
                </a:solidFill>
              </a:rPr>
              <a:t>分割，因式分解</a:t>
            </a:r>
            <a:r>
              <a:rPr lang="en-US" altLang="zh-CN" dirty="0" smtClean="0">
                <a:solidFill>
                  <a:srgbClr val="FF0000"/>
                </a:solidFill>
              </a:rPr>
              <a:t>/</a:t>
            </a:r>
            <a:r>
              <a:rPr lang="zh-CN" altLang="en-US" dirty="0" smtClean="0">
                <a:solidFill>
                  <a:srgbClr val="FF0000"/>
                </a:solidFill>
              </a:rPr>
              <a:t>合并</a:t>
            </a:r>
            <a:r>
              <a:rPr lang="zh-CN" altLang="en-US" dirty="0" smtClean="0">
                <a:solidFill>
                  <a:srgbClr val="FF0000"/>
                </a:solidFill>
              </a:rPr>
              <a:t>，操作</a:t>
            </a:r>
            <a:r>
              <a:rPr lang="zh-CN" altLang="en-US" dirty="0" smtClean="0">
                <a:solidFill>
                  <a:srgbClr val="FF0000"/>
                </a:solidFill>
              </a:rPr>
              <a:t>提升</a:t>
            </a:r>
            <a:r>
              <a:rPr lang="en-US" altLang="zh-CN" dirty="0" smtClean="0">
                <a:solidFill>
                  <a:srgbClr val="FF0000"/>
                </a:solidFill>
              </a:rPr>
              <a:t>/</a:t>
            </a:r>
            <a:r>
              <a:rPr lang="zh-CN" altLang="en-US" dirty="0" smtClean="0">
                <a:solidFill>
                  <a:srgbClr val="FF0000"/>
                </a:solidFill>
              </a:rPr>
              <a:t>推迟，常量</a:t>
            </a:r>
            <a:r>
              <a:rPr lang="zh-CN" altLang="en-US" dirty="0" smtClean="0">
                <a:solidFill>
                  <a:srgbClr val="FF0000"/>
                </a:solidFill>
              </a:rPr>
              <a:t>传递</a:t>
            </a:r>
            <a:r>
              <a:rPr lang="en-US" altLang="zh-CN" dirty="0" smtClean="0">
                <a:solidFill>
                  <a:srgbClr val="FF0000"/>
                </a:solidFill>
              </a:rPr>
              <a:t>/</a:t>
            </a:r>
            <a:r>
              <a:rPr lang="zh-CN" altLang="en-US" dirty="0" smtClean="0">
                <a:solidFill>
                  <a:srgbClr val="FF0000"/>
                </a:solidFill>
              </a:rPr>
              <a:t>消除，变量</a:t>
            </a:r>
            <a:r>
              <a:rPr lang="zh-CN" altLang="en-US" dirty="0" smtClean="0">
                <a:solidFill>
                  <a:srgbClr val="FF0000"/>
                </a:solidFill>
              </a:rPr>
              <a:t>结果</a:t>
            </a:r>
            <a:r>
              <a:rPr lang="zh-CN" altLang="en-US" dirty="0" smtClean="0">
                <a:solidFill>
                  <a:srgbClr val="FF0000"/>
                </a:solidFill>
              </a:rPr>
              <a:t>复用，</a:t>
            </a:r>
            <a:endParaRPr lang="zh-CN" altLang="en-US" dirty="0" smtClean="0">
              <a:solidFill>
                <a:srgbClr val="FF0000"/>
              </a:solidFill>
            </a:endParaRPr>
          </a:p>
          <a:p>
            <a:r>
              <a:rPr lang="zh-CN" altLang="en-US" dirty="0" smtClean="0">
                <a:solidFill>
                  <a:srgbClr val="FF0000"/>
                </a:solidFill>
              </a:rPr>
              <a:t>运算</a:t>
            </a:r>
            <a:r>
              <a:rPr lang="zh-CN" altLang="en-US" dirty="0" smtClean="0">
                <a:solidFill>
                  <a:srgbClr val="FF0000"/>
                </a:solidFill>
              </a:rPr>
              <a:t>降级，宽度</a:t>
            </a:r>
            <a:r>
              <a:rPr lang="zh-CN" altLang="en-US" dirty="0" smtClean="0">
                <a:solidFill>
                  <a:srgbClr val="FF0000"/>
                </a:solidFill>
              </a:rPr>
              <a:t>降低等</a:t>
            </a:r>
            <a:endParaRPr lang="en-US" altLang="zh-CN" dirty="0" smtClean="0">
              <a:solidFill>
                <a:srgbClr val="FF0000"/>
              </a:solidFill>
            </a:endParaRPr>
          </a:p>
        </p:txBody>
      </p:sp>
      <p:sp>
        <p:nvSpPr>
          <p:cNvPr id="7" name="TextBox 6"/>
          <p:cNvSpPr txBox="1"/>
          <p:nvPr/>
        </p:nvSpPr>
        <p:spPr>
          <a:xfrm>
            <a:off x="4932040" y="3140968"/>
            <a:ext cx="3960440" cy="369332"/>
          </a:xfrm>
          <a:prstGeom prst="rect">
            <a:avLst/>
          </a:prstGeom>
          <a:noFill/>
        </p:spPr>
        <p:txBody>
          <a:bodyPr wrap="square" rtlCol="0">
            <a:spAutoFit/>
          </a:bodyPr>
          <a:lstStyle/>
          <a:p>
            <a:r>
              <a:rPr lang="zh-CN" altLang="en-US" dirty="0" smtClean="0">
                <a:solidFill>
                  <a:srgbClr val="FF0000"/>
                </a:solidFill>
              </a:rPr>
              <a:t>掌握好数学，</a:t>
            </a:r>
            <a:r>
              <a:rPr lang="zh-CN" altLang="en-US" dirty="0" smtClean="0">
                <a:solidFill>
                  <a:srgbClr val="FF0000"/>
                </a:solidFill>
              </a:rPr>
              <a:t>领域特殊知识十分重要</a:t>
            </a:r>
            <a:endParaRPr lang="en-US" altLang="zh-CN" dirty="0" smtClean="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941506" name="Picture 2"/>
          <p:cNvPicPr>
            <a:picLocks noChangeAspect="1" noChangeArrowheads="1"/>
          </p:cNvPicPr>
          <p:nvPr/>
        </p:nvPicPr>
        <p:blipFill>
          <a:blip r:embed="rId2" cstate="print"/>
          <a:srcRect/>
          <a:stretch>
            <a:fillRect/>
          </a:stretch>
        </p:blipFill>
        <p:spPr bwMode="auto">
          <a:xfrm>
            <a:off x="1835696" y="1340768"/>
            <a:ext cx="1905000" cy="600075"/>
          </a:xfrm>
          <a:prstGeom prst="rect">
            <a:avLst/>
          </a:prstGeom>
          <a:noFill/>
          <a:ln w="9525">
            <a:noFill/>
            <a:miter lim="800000"/>
            <a:headEnd/>
            <a:tailEnd/>
          </a:ln>
        </p:spPr>
      </p:pic>
      <p:sp>
        <p:nvSpPr>
          <p:cNvPr id="2" name="标题 1"/>
          <p:cNvSpPr>
            <a:spLocks noGrp="1"/>
          </p:cNvSpPr>
          <p:nvPr>
            <p:ph type="title"/>
          </p:nvPr>
        </p:nvSpPr>
        <p:spPr/>
        <p:txBody>
          <a:bodyPr/>
          <a:lstStyle/>
          <a:p>
            <a:r>
              <a:rPr lang="zh-CN" altLang="en-US" dirty="0" smtClean="0"/>
              <a:t>基于代数的优化</a:t>
            </a:r>
            <a:endParaRPr lang="zh-CN" altLang="en-US" dirty="0"/>
          </a:p>
        </p:txBody>
      </p:sp>
      <p:sp>
        <p:nvSpPr>
          <p:cNvPr id="3" name="内容占位符 2"/>
          <p:cNvSpPr>
            <a:spLocks noGrp="1"/>
          </p:cNvSpPr>
          <p:nvPr>
            <p:ph idx="1"/>
          </p:nvPr>
        </p:nvSpPr>
        <p:spPr/>
        <p:txBody>
          <a:bodyPr/>
          <a:lstStyle/>
          <a:p>
            <a:r>
              <a:rPr lang="zh-CN" altLang="en-US" sz="2000" dirty="0" smtClean="0"/>
              <a:t>大部分</a:t>
            </a:r>
            <a:r>
              <a:rPr lang="en-US" altLang="zh-CN" sz="2000" dirty="0" smtClean="0"/>
              <a:t>VLSI</a:t>
            </a:r>
            <a:r>
              <a:rPr lang="zh-CN" altLang="en-US" sz="2000" dirty="0" smtClean="0"/>
              <a:t>设计的主要在自然数、实数的领域这些在常见的领域开展和计算。                        实数域和自然数域具有无限的个数，直接对它们操作，需要大量的资源。</a:t>
            </a:r>
            <a:endParaRPr lang="en-US" altLang="zh-CN" sz="2000" dirty="0" smtClean="0"/>
          </a:p>
          <a:p>
            <a:r>
              <a:rPr lang="zh-CN" altLang="en-US" sz="2000" dirty="0" smtClean="0"/>
              <a:t>为了达到各种目的，一些领域的</a:t>
            </a:r>
            <a:r>
              <a:rPr lang="en-US" altLang="zh-CN" sz="2000" dirty="0" smtClean="0"/>
              <a:t>VLSI</a:t>
            </a:r>
            <a:r>
              <a:rPr lang="zh-CN" altLang="en-US" sz="2000" dirty="0" smtClean="0"/>
              <a:t>通常使用跟实数</a:t>
            </a:r>
            <a:r>
              <a:rPr lang="en-US" altLang="zh-CN" sz="2000" dirty="0" smtClean="0"/>
              <a:t>/</a:t>
            </a:r>
            <a:r>
              <a:rPr lang="zh-CN" altLang="en-US" sz="2000" dirty="0" smtClean="0"/>
              <a:t>自然数 具有相同的代数结构，但数的个数上有限的代数结构作为计算的载体，虽然在数的表示和具体运算上与实数</a:t>
            </a:r>
            <a:r>
              <a:rPr lang="en-US" altLang="zh-CN" sz="2000" dirty="0" smtClean="0"/>
              <a:t>/</a:t>
            </a:r>
            <a:r>
              <a:rPr lang="zh-CN" altLang="en-US" sz="2000" dirty="0" smtClean="0"/>
              <a:t>自然数感觉明显不同，但在数学的角度上，仍然具有可能遵守相同的规则和公理的。在设计中使用这些新的代数结构有助于优化结构。</a:t>
            </a:r>
            <a:endParaRPr lang="en-US" altLang="zh-CN" sz="2000" dirty="0" smtClean="0"/>
          </a:p>
          <a:p>
            <a:r>
              <a:rPr lang="zh-CN" altLang="en-US" sz="2000" dirty="0" smtClean="0"/>
              <a:t>抽象代数（现代代数）就是研究代数结构的一门数学。常见的代数结构有群、环、域、格等。学习一些抽象代数，有助于开阔优化思路，并对设计某些领域的</a:t>
            </a:r>
            <a:r>
              <a:rPr lang="en-US" altLang="zh-CN" sz="2000" dirty="0" smtClean="0"/>
              <a:t>VLSI</a:t>
            </a:r>
            <a:r>
              <a:rPr lang="zh-CN" altLang="en-US" sz="2000" dirty="0" smtClean="0"/>
              <a:t>有帮助</a:t>
            </a:r>
            <a:endParaRPr lang="en-US" altLang="zh-CN" sz="2000" dirty="0" smtClean="0"/>
          </a:p>
          <a:p>
            <a:endParaRPr lang="en-US" altLang="zh-CN" sz="2000" dirty="0" smtClean="0"/>
          </a:p>
          <a:p>
            <a:endParaRPr lang="en-US" altLang="zh-CN" sz="2000" dirty="0" smtClean="0"/>
          </a:p>
          <a:p>
            <a:endParaRPr lang="zh-CN" altLang="en-US" sz="2000" dirty="0"/>
          </a:p>
        </p:txBody>
      </p:sp>
      <p:pic>
        <p:nvPicPr>
          <p:cNvPr id="17941507" name="Picture 3"/>
          <p:cNvPicPr>
            <a:picLocks noChangeAspect="1" noChangeArrowheads="1"/>
          </p:cNvPicPr>
          <p:nvPr/>
        </p:nvPicPr>
        <p:blipFill>
          <a:blip r:embed="rId3" cstate="print"/>
          <a:srcRect/>
          <a:stretch>
            <a:fillRect/>
          </a:stretch>
        </p:blipFill>
        <p:spPr bwMode="auto">
          <a:xfrm>
            <a:off x="1043609" y="4581128"/>
            <a:ext cx="6840760" cy="186094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架构设计基本形式</a:t>
            </a:r>
            <a:endParaRPr lang="zh-CN" altLang="en-US" dirty="0"/>
          </a:p>
        </p:txBody>
      </p:sp>
      <p:sp>
        <p:nvSpPr>
          <p:cNvPr id="3" name="内容占位符 2"/>
          <p:cNvSpPr>
            <a:spLocks noGrp="1"/>
          </p:cNvSpPr>
          <p:nvPr>
            <p:ph idx="1"/>
          </p:nvPr>
        </p:nvSpPr>
        <p:spPr>
          <a:xfrm>
            <a:off x="457200" y="980728"/>
            <a:ext cx="4618856" cy="5328592"/>
          </a:xfrm>
        </p:spPr>
        <p:txBody>
          <a:bodyPr/>
          <a:lstStyle/>
          <a:p>
            <a:r>
              <a:rPr lang="zh-CN" altLang="en-US" sz="2000" dirty="0" smtClean="0"/>
              <a:t>架构</a:t>
            </a:r>
            <a:r>
              <a:rPr lang="zh-CN" altLang="en-US" sz="2000" dirty="0" smtClean="0"/>
              <a:t>设计</a:t>
            </a:r>
            <a:r>
              <a:rPr lang="zh-CN" altLang="en-US" sz="2000" dirty="0" smtClean="0"/>
              <a:t>是计算栈的实现过程。</a:t>
            </a:r>
            <a:endParaRPr lang="en-US" altLang="zh-CN" sz="2000" dirty="0" smtClean="0"/>
          </a:p>
          <a:p>
            <a:pPr lvl="1"/>
            <a:r>
              <a:rPr lang="zh-CN" altLang="en-US" sz="1800" dirty="0" smtClean="0"/>
              <a:t>狭义的架构设计指微结构设计，在</a:t>
            </a:r>
            <a:r>
              <a:rPr lang="en-US" altLang="zh-CN" sz="1800" dirty="0" smtClean="0"/>
              <a:t>RTL</a:t>
            </a:r>
            <a:r>
              <a:rPr lang="zh-CN" altLang="en-US" sz="1800" dirty="0" smtClean="0"/>
              <a:t>层次的设计</a:t>
            </a:r>
            <a:endParaRPr lang="en-US" altLang="zh-CN" sz="1800" dirty="0" smtClean="0"/>
          </a:p>
          <a:p>
            <a:pPr lvl="1"/>
            <a:r>
              <a:rPr lang="zh-CN" altLang="en-US" sz="1800" dirty="0" smtClean="0"/>
              <a:t>广义</a:t>
            </a:r>
            <a:r>
              <a:rPr lang="zh-CN" altLang="en-US" sz="1800" dirty="0" smtClean="0"/>
              <a:t>的架构设计是整个计算栈的</a:t>
            </a:r>
            <a:r>
              <a:rPr lang="zh-CN" altLang="en-US" sz="1800" dirty="0" smtClean="0"/>
              <a:t>设计，从应用到算法到物理实现。</a:t>
            </a:r>
            <a:endParaRPr lang="en-US" altLang="zh-CN" sz="1800" dirty="0" smtClean="0"/>
          </a:p>
          <a:p>
            <a:pPr lvl="1"/>
            <a:r>
              <a:rPr lang="zh-CN" altLang="en-US" sz="1800" dirty="0" smtClean="0"/>
              <a:t>本</a:t>
            </a:r>
            <a:r>
              <a:rPr lang="zh-CN" altLang="en-US" sz="1800" dirty="0" smtClean="0"/>
              <a:t>节介绍一些算法到（微）结构的设计优化方法。</a:t>
            </a:r>
            <a:endParaRPr lang="en-US" altLang="zh-CN" sz="1800" dirty="0" smtClean="0"/>
          </a:p>
          <a:p>
            <a:r>
              <a:rPr lang="zh-CN" altLang="en-US" sz="2000" dirty="0" smtClean="0"/>
              <a:t>目前数字</a:t>
            </a:r>
            <a:r>
              <a:rPr lang="en-US" altLang="zh-CN" sz="2000" dirty="0" smtClean="0"/>
              <a:t>IC</a:t>
            </a:r>
            <a:r>
              <a:rPr lang="zh-CN" altLang="en-US" sz="2000" dirty="0" smtClean="0"/>
              <a:t>的常见架构设计</a:t>
            </a:r>
            <a:r>
              <a:rPr lang="zh-CN" altLang="en-US" sz="2000" dirty="0" smtClean="0"/>
              <a:t>形式有三</a:t>
            </a:r>
            <a:r>
              <a:rPr lang="zh-CN" altLang="en-US" sz="2000" dirty="0" smtClean="0"/>
              <a:t>种，可根据</a:t>
            </a:r>
            <a:r>
              <a:rPr lang="zh-CN" altLang="en-US" sz="2000" dirty="0" smtClean="0"/>
              <a:t>算法运用</a:t>
            </a:r>
            <a:r>
              <a:rPr lang="zh-CN" altLang="en-US" sz="2000" dirty="0" smtClean="0"/>
              <a:t>特征选择</a:t>
            </a:r>
            <a:endParaRPr lang="en-US" altLang="zh-CN" sz="2000" dirty="0" smtClean="0"/>
          </a:p>
          <a:p>
            <a:pPr lvl="1"/>
            <a:r>
              <a:rPr lang="zh-CN" altLang="en-US" sz="1800" dirty="0" smtClean="0"/>
              <a:t>通用处理结构</a:t>
            </a:r>
            <a:r>
              <a:rPr lang="en-US" altLang="zh-CN" sz="1800" dirty="0" smtClean="0"/>
              <a:t>(general-purpose )</a:t>
            </a:r>
          </a:p>
          <a:p>
            <a:pPr lvl="2"/>
            <a:r>
              <a:rPr lang="en-US" altLang="zh-CN" sz="1600" dirty="0" smtClean="0"/>
              <a:t>CPU,DSP</a:t>
            </a:r>
          </a:p>
          <a:p>
            <a:pPr lvl="1"/>
            <a:r>
              <a:rPr lang="zh-CN" altLang="en-US" sz="1800" dirty="0" smtClean="0"/>
              <a:t>专用（</a:t>
            </a:r>
            <a:r>
              <a:rPr lang="en-US" altLang="zh-CN" sz="1800" dirty="0" smtClean="0"/>
              <a:t>application-specific</a:t>
            </a:r>
            <a:r>
              <a:rPr lang="zh-CN" altLang="en-US" sz="1800" dirty="0" smtClean="0"/>
              <a:t>）硬件结构</a:t>
            </a:r>
            <a:endParaRPr lang="en-US" altLang="zh-CN" sz="1800" dirty="0" smtClean="0"/>
          </a:p>
          <a:p>
            <a:pPr lvl="2"/>
            <a:r>
              <a:rPr lang="en-US" altLang="zh-CN" sz="1600" dirty="0" smtClean="0"/>
              <a:t>ASIC</a:t>
            </a:r>
          </a:p>
          <a:p>
            <a:pPr lvl="1"/>
            <a:r>
              <a:rPr lang="zh-CN" altLang="en-US" sz="1800" dirty="0" smtClean="0"/>
              <a:t>通用处理</a:t>
            </a:r>
            <a:r>
              <a:rPr lang="en-US" altLang="zh-CN" sz="1800" dirty="0" smtClean="0"/>
              <a:t>+</a:t>
            </a:r>
            <a:r>
              <a:rPr lang="zh-CN" altLang="en-US" sz="1800" dirty="0" smtClean="0"/>
              <a:t>专用硬件加速</a:t>
            </a:r>
            <a:endParaRPr lang="en-US" altLang="zh-CN" sz="1800" dirty="0" smtClean="0"/>
          </a:p>
          <a:p>
            <a:pPr lvl="2"/>
            <a:r>
              <a:rPr lang="en-US" altLang="zh-CN" sz="1600" dirty="0" smtClean="0"/>
              <a:t>SoC</a:t>
            </a:r>
          </a:p>
          <a:p>
            <a:pPr lvl="2"/>
            <a:endParaRPr lang="en-US" altLang="zh-CN" sz="1600" dirty="0" smtClean="0"/>
          </a:p>
          <a:p>
            <a:pPr lvl="1"/>
            <a:endParaRPr lang="zh-CN" altLang="en-US" sz="1800" dirty="0"/>
          </a:p>
        </p:txBody>
      </p:sp>
      <p:pic>
        <p:nvPicPr>
          <p:cNvPr id="17769475" name="Picture 3"/>
          <p:cNvPicPr>
            <a:picLocks noChangeAspect="1" noChangeArrowheads="1"/>
          </p:cNvPicPr>
          <p:nvPr/>
        </p:nvPicPr>
        <p:blipFill>
          <a:blip r:embed="rId2" cstate="print"/>
          <a:srcRect/>
          <a:stretch>
            <a:fillRect/>
          </a:stretch>
        </p:blipFill>
        <p:spPr bwMode="auto">
          <a:xfrm>
            <a:off x="5076056" y="5661248"/>
            <a:ext cx="3888432" cy="547098"/>
          </a:xfrm>
          <a:prstGeom prst="rect">
            <a:avLst/>
          </a:prstGeom>
          <a:noFill/>
          <a:ln w="9525">
            <a:noFill/>
            <a:miter lim="800000"/>
            <a:headEnd/>
            <a:tailEnd/>
          </a:ln>
        </p:spPr>
      </p:pic>
      <p:pic>
        <p:nvPicPr>
          <p:cNvPr id="17769476" name="Picture 4"/>
          <p:cNvPicPr>
            <a:picLocks noChangeAspect="1" noChangeArrowheads="1"/>
          </p:cNvPicPr>
          <p:nvPr/>
        </p:nvPicPr>
        <p:blipFill>
          <a:blip r:embed="rId3" cstate="print"/>
          <a:srcRect/>
          <a:stretch>
            <a:fillRect/>
          </a:stretch>
        </p:blipFill>
        <p:spPr bwMode="auto">
          <a:xfrm>
            <a:off x="5263082" y="2564904"/>
            <a:ext cx="3880918" cy="1601911"/>
          </a:xfrm>
          <a:prstGeom prst="rect">
            <a:avLst/>
          </a:prstGeom>
          <a:noFill/>
          <a:ln w="9525">
            <a:noFill/>
            <a:miter lim="800000"/>
            <a:headEnd/>
            <a:tailEnd/>
          </a:ln>
        </p:spPr>
      </p:pic>
      <p:pic>
        <p:nvPicPr>
          <p:cNvPr id="17769477" name="Picture 5"/>
          <p:cNvPicPr>
            <a:picLocks noChangeAspect="1" noChangeArrowheads="1"/>
          </p:cNvPicPr>
          <p:nvPr/>
        </p:nvPicPr>
        <p:blipFill>
          <a:blip r:embed="rId4" cstate="print"/>
          <a:srcRect/>
          <a:stretch>
            <a:fillRect/>
          </a:stretch>
        </p:blipFill>
        <p:spPr bwMode="auto">
          <a:xfrm rot="20217531">
            <a:off x="6517378" y="4214717"/>
            <a:ext cx="1353769" cy="1385747"/>
          </a:xfrm>
          <a:prstGeom prst="rect">
            <a:avLst/>
          </a:prstGeom>
          <a:noFill/>
          <a:ln w="9525">
            <a:noFill/>
            <a:miter lim="800000"/>
            <a:headEnd/>
            <a:tailEnd/>
          </a:ln>
        </p:spPr>
      </p:pic>
      <p:grpSp>
        <p:nvGrpSpPr>
          <p:cNvPr id="7" name="组合 19"/>
          <p:cNvGrpSpPr>
            <a:grpSpLocks/>
          </p:cNvGrpSpPr>
          <p:nvPr/>
        </p:nvGrpSpPr>
        <p:grpSpPr bwMode="auto">
          <a:xfrm>
            <a:off x="6372200" y="260648"/>
            <a:ext cx="1944216" cy="1944216"/>
            <a:chOff x="1904999" y="1201738"/>
            <a:chExt cx="4225926" cy="4192587"/>
          </a:xfrm>
        </p:grpSpPr>
        <p:sp>
          <p:nvSpPr>
            <p:cNvPr id="8" name="AutoShape 3"/>
            <p:cNvSpPr>
              <a:spLocks noChangeArrowheads="1"/>
            </p:cNvSpPr>
            <p:nvPr/>
          </p:nvSpPr>
          <p:spPr bwMode="auto">
            <a:xfrm>
              <a:off x="1905000" y="1604963"/>
              <a:ext cx="4225925" cy="403225"/>
            </a:xfrm>
            <a:prstGeom prst="roundRect">
              <a:avLst>
                <a:gd name="adj" fmla="val 16667"/>
              </a:avLst>
            </a:prstGeom>
            <a:solidFill>
              <a:srgbClr val="FFFFFF"/>
            </a:solidFill>
            <a:ln w="38100">
              <a:solidFill>
                <a:schemeClr val="tx1"/>
              </a:solidFill>
              <a:round/>
              <a:headEnd/>
              <a:tailEnd/>
            </a:ln>
          </p:spPr>
          <p:txBody>
            <a:bodyPr wrap="none" lIns="91429" tIns="45714" rIns="91429" bIns="45714" anchor="ctr"/>
            <a:lstStyle/>
            <a:p>
              <a:pPr algn="ctr" defTabSz="820738"/>
              <a:r>
                <a:rPr lang="en-US" altLang="zh-CN" sz="1400"/>
                <a:t>Algorithm</a:t>
              </a:r>
            </a:p>
          </p:txBody>
        </p:sp>
        <p:sp>
          <p:nvSpPr>
            <p:cNvPr id="9" name="AutoShape 4"/>
            <p:cNvSpPr>
              <a:spLocks noChangeArrowheads="1"/>
            </p:cNvSpPr>
            <p:nvPr/>
          </p:nvSpPr>
          <p:spPr bwMode="auto">
            <a:xfrm>
              <a:off x="1905000" y="3689350"/>
              <a:ext cx="4225925" cy="392113"/>
            </a:xfrm>
            <a:prstGeom prst="roundRect">
              <a:avLst>
                <a:gd name="adj" fmla="val 16667"/>
              </a:avLst>
            </a:prstGeom>
            <a:solidFill>
              <a:schemeClr val="bg1"/>
            </a:solidFill>
            <a:ln w="38100">
              <a:solidFill>
                <a:schemeClr val="tx1"/>
              </a:solidFill>
              <a:round/>
              <a:headEnd/>
              <a:tailEnd/>
            </a:ln>
          </p:spPr>
          <p:txBody>
            <a:bodyPr wrap="none" lIns="91429" tIns="45714" rIns="91429" bIns="45714" anchor="ctr"/>
            <a:lstStyle/>
            <a:p>
              <a:pPr algn="ctr" defTabSz="820738"/>
              <a:r>
                <a:rPr lang="en-US" altLang="zh-CN" sz="1400"/>
                <a:t>RTL</a:t>
              </a:r>
            </a:p>
          </p:txBody>
        </p:sp>
        <p:sp>
          <p:nvSpPr>
            <p:cNvPr id="10" name="AutoShape 5"/>
            <p:cNvSpPr>
              <a:spLocks noChangeArrowheads="1"/>
            </p:cNvSpPr>
            <p:nvPr/>
          </p:nvSpPr>
          <p:spPr bwMode="auto">
            <a:xfrm>
              <a:off x="1905000" y="1201738"/>
              <a:ext cx="4217988" cy="403225"/>
            </a:xfrm>
            <a:prstGeom prst="roundRect">
              <a:avLst>
                <a:gd name="adj" fmla="val 16667"/>
              </a:avLst>
            </a:prstGeom>
            <a:solidFill>
              <a:srgbClr val="FFFFFF"/>
            </a:solidFill>
            <a:ln w="38100">
              <a:solidFill>
                <a:schemeClr val="tx1"/>
              </a:solidFill>
              <a:round/>
              <a:headEnd/>
              <a:tailEnd/>
            </a:ln>
          </p:spPr>
          <p:txBody>
            <a:bodyPr wrap="none" lIns="91429" tIns="45714" rIns="91429" bIns="45714" anchor="ctr"/>
            <a:lstStyle/>
            <a:p>
              <a:pPr algn="ctr" defTabSz="820738"/>
              <a:r>
                <a:rPr lang="en-US" altLang="zh-CN" sz="1400"/>
                <a:t>Application</a:t>
              </a:r>
            </a:p>
          </p:txBody>
        </p:sp>
        <p:sp>
          <p:nvSpPr>
            <p:cNvPr id="11" name="AutoShape 6"/>
            <p:cNvSpPr>
              <a:spLocks noChangeArrowheads="1"/>
            </p:cNvSpPr>
            <p:nvPr/>
          </p:nvSpPr>
          <p:spPr bwMode="auto">
            <a:xfrm>
              <a:off x="1905000" y="2814638"/>
              <a:ext cx="4225925" cy="471487"/>
            </a:xfrm>
            <a:prstGeom prst="roundRect">
              <a:avLst>
                <a:gd name="adj" fmla="val 16667"/>
              </a:avLst>
            </a:prstGeom>
            <a:solidFill>
              <a:schemeClr val="bg1"/>
            </a:solidFill>
            <a:ln w="38100">
              <a:solidFill>
                <a:schemeClr val="tx1"/>
              </a:solidFill>
              <a:round/>
              <a:headEnd/>
              <a:tailEnd/>
            </a:ln>
          </p:spPr>
          <p:txBody>
            <a:bodyPr wrap="none" lIns="91429" tIns="45714" rIns="91429" bIns="45714" anchor="ctr"/>
            <a:lstStyle/>
            <a:p>
              <a:pPr algn="ctr" defTabSz="820738"/>
              <a:r>
                <a:rPr lang="en-US" altLang="zh-CN" sz="1400"/>
                <a:t>ISA</a:t>
              </a:r>
            </a:p>
          </p:txBody>
        </p:sp>
        <p:sp>
          <p:nvSpPr>
            <p:cNvPr id="12" name="AutoShape 7"/>
            <p:cNvSpPr>
              <a:spLocks noChangeArrowheads="1"/>
            </p:cNvSpPr>
            <p:nvPr/>
          </p:nvSpPr>
          <p:spPr bwMode="auto">
            <a:xfrm>
              <a:off x="1904999" y="2411413"/>
              <a:ext cx="4214814" cy="403225"/>
            </a:xfrm>
            <a:prstGeom prst="roundRect">
              <a:avLst>
                <a:gd name="adj" fmla="val 16667"/>
              </a:avLst>
            </a:prstGeom>
            <a:solidFill>
              <a:schemeClr val="bg1"/>
            </a:solidFill>
            <a:ln w="38100">
              <a:solidFill>
                <a:schemeClr val="tx1"/>
              </a:solidFill>
              <a:round/>
              <a:headEnd/>
              <a:tailEnd/>
            </a:ln>
          </p:spPr>
          <p:txBody>
            <a:bodyPr wrap="none" lIns="91429" tIns="45714" rIns="91429" bIns="45714" anchor="ctr"/>
            <a:lstStyle/>
            <a:p>
              <a:pPr algn="ctr" defTabSz="820738"/>
              <a:r>
                <a:rPr lang="en-US" altLang="zh-CN" sz="1400"/>
                <a:t>OS/VM</a:t>
              </a:r>
            </a:p>
          </p:txBody>
        </p:sp>
        <p:sp>
          <p:nvSpPr>
            <p:cNvPr id="13" name="AutoShape 8"/>
            <p:cNvSpPr>
              <a:spLocks noChangeArrowheads="1"/>
            </p:cNvSpPr>
            <p:nvPr/>
          </p:nvSpPr>
          <p:spPr bwMode="auto">
            <a:xfrm>
              <a:off x="1905000" y="3286125"/>
              <a:ext cx="4225925" cy="403225"/>
            </a:xfrm>
            <a:prstGeom prst="roundRect">
              <a:avLst>
                <a:gd name="adj" fmla="val 16667"/>
              </a:avLst>
            </a:prstGeom>
            <a:solidFill>
              <a:schemeClr val="bg1"/>
            </a:solidFill>
            <a:ln w="38100">
              <a:solidFill>
                <a:schemeClr val="tx1"/>
              </a:solidFill>
              <a:round/>
              <a:headEnd/>
              <a:tailEnd/>
            </a:ln>
          </p:spPr>
          <p:txBody>
            <a:bodyPr wrap="none" lIns="91429" tIns="45714" rIns="91429" bIns="45714" anchor="ctr"/>
            <a:lstStyle/>
            <a:p>
              <a:pPr algn="ctr" defTabSz="820738"/>
              <a:r>
                <a:rPr lang="en-US" altLang="zh-CN" sz="1400"/>
                <a:t>Microarchitecture</a:t>
              </a:r>
            </a:p>
          </p:txBody>
        </p:sp>
        <p:sp>
          <p:nvSpPr>
            <p:cNvPr id="14" name="AutoShape 9"/>
            <p:cNvSpPr>
              <a:spLocks noChangeArrowheads="1"/>
            </p:cNvSpPr>
            <p:nvPr/>
          </p:nvSpPr>
          <p:spPr bwMode="auto">
            <a:xfrm>
              <a:off x="1905000" y="4495800"/>
              <a:ext cx="4225925" cy="458788"/>
            </a:xfrm>
            <a:prstGeom prst="roundRect">
              <a:avLst>
                <a:gd name="adj" fmla="val 16667"/>
              </a:avLst>
            </a:prstGeom>
            <a:solidFill>
              <a:schemeClr val="bg1"/>
            </a:solidFill>
            <a:ln w="38100">
              <a:solidFill>
                <a:schemeClr val="tx1"/>
              </a:solidFill>
              <a:round/>
              <a:headEnd/>
              <a:tailEnd/>
            </a:ln>
          </p:spPr>
          <p:txBody>
            <a:bodyPr wrap="none" lIns="91429" tIns="45714" rIns="91429" bIns="45714" anchor="ctr"/>
            <a:lstStyle/>
            <a:p>
              <a:pPr algn="ctr" defTabSz="820738"/>
              <a:r>
                <a:rPr lang="en-US" altLang="zh-CN" sz="1400"/>
                <a:t>Devices</a:t>
              </a:r>
            </a:p>
          </p:txBody>
        </p:sp>
        <p:sp>
          <p:nvSpPr>
            <p:cNvPr id="15" name="AutoShape 10"/>
            <p:cNvSpPr>
              <a:spLocks noChangeArrowheads="1"/>
            </p:cNvSpPr>
            <p:nvPr/>
          </p:nvSpPr>
          <p:spPr bwMode="auto">
            <a:xfrm>
              <a:off x="1905000" y="2008188"/>
              <a:ext cx="4225925" cy="403225"/>
            </a:xfrm>
            <a:prstGeom prst="roundRect">
              <a:avLst>
                <a:gd name="adj" fmla="val 16667"/>
              </a:avLst>
            </a:prstGeom>
            <a:solidFill>
              <a:srgbClr val="FFFFFF"/>
            </a:solidFill>
            <a:ln w="38100">
              <a:solidFill>
                <a:schemeClr val="tx1"/>
              </a:solidFill>
              <a:round/>
              <a:headEnd/>
              <a:tailEnd/>
            </a:ln>
          </p:spPr>
          <p:txBody>
            <a:bodyPr wrap="none" lIns="91429" tIns="45714" rIns="91429" bIns="45714" anchor="ctr"/>
            <a:lstStyle/>
            <a:p>
              <a:pPr algn="ctr" defTabSz="820738"/>
              <a:r>
                <a:rPr lang="en-US" altLang="zh-CN" sz="1400" dirty="0"/>
                <a:t>Programming Language</a:t>
              </a:r>
            </a:p>
          </p:txBody>
        </p:sp>
        <p:sp>
          <p:nvSpPr>
            <p:cNvPr id="16" name="AutoShape 11"/>
            <p:cNvSpPr>
              <a:spLocks noChangeArrowheads="1"/>
            </p:cNvSpPr>
            <p:nvPr/>
          </p:nvSpPr>
          <p:spPr bwMode="auto">
            <a:xfrm>
              <a:off x="1905000" y="4092575"/>
              <a:ext cx="4225925" cy="392113"/>
            </a:xfrm>
            <a:prstGeom prst="roundRect">
              <a:avLst>
                <a:gd name="adj" fmla="val 16667"/>
              </a:avLst>
            </a:prstGeom>
            <a:solidFill>
              <a:schemeClr val="bg1"/>
            </a:solidFill>
            <a:ln w="38100">
              <a:solidFill>
                <a:schemeClr val="tx1"/>
              </a:solidFill>
              <a:round/>
              <a:headEnd/>
              <a:tailEnd/>
            </a:ln>
          </p:spPr>
          <p:txBody>
            <a:bodyPr wrap="none" lIns="91429" tIns="45714" rIns="91429" bIns="45714" anchor="ctr"/>
            <a:lstStyle/>
            <a:p>
              <a:pPr algn="ctr" defTabSz="820738"/>
              <a:r>
                <a:rPr lang="en-US" altLang="zh-CN" sz="1400"/>
                <a:t>Circuits</a:t>
              </a:r>
            </a:p>
          </p:txBody>
        </p:sp>
        <p:sp>
          <p:nvSpPr>
            <p:cNvPr id="17" name="AutoShape 12"/>
            <p:cNvSpPr>
              <a:spLocks noChangeArrowheads="1"/>
            </p:cNvSpPr>
            <p:nvPr/>
          </p:nvSpPr>
          <p:spPr bwMode="auto">
            <a:xfrm>
              <a:off x="1905000" y="4935538"/>
              <a:ext cx="4225925" cy="458787"/>
            </a:xfrm>
            <a:prstGeom prst="roundRect">
              <a:avLst>
                <a:gd name="adj" fmla="val 16667"/>
              </a:avLst>
            </a:prstGeom>
            <a:solidFill>
              <a:schemeClr val="bg1"/>
            </a:solidFill>
            <a:ln w="38100">
              <a:solidFill>
                <a:schemeClr val="tx1"/>
              </a:solidFill>
              <a:round/>
              <a:headEnd/>
              <a:tailEnd/>
            </a:ln>
          </p:spPr>
          <p:txBody>
            <a:bodyPr wrap="none" lIns="91429" tIns="45714" rIns="91429" bIns="45714" anchor="ctr"/>
            <a:lstStyle/>
            <a:p>
              <a:pPr algn="ctr" defTabSz="820738"/>
              <a:r>
                <a:rPr lang="en-US" altLang="zh-CN" sz="1400"/>
                <a:t>Physics</a:t>
              </a:r>
            </a:p>
          </p:txBody>
        </p:sp>
      </p:grpSp>
      <p:sp>
        <p:nvSpPr>
          <p:cNvPr id="18" name="矩形 17"/>
          <p:cNvSpPr/>
          <p:nvPr/>
        </p:nvSpPr>
        <p:spPr>
          <a:xfrm>
            <a:off x="6084168" y="188640"/>
            <a:ext cx="2520280" cy="2088232"/>
          </a:xfrm>
          <a:prstGeom prst="rect">
            <a:avLst/>
          </a:prstGeom>
          <a:solidFill>
            <a:srgbClr val="00B050">
              <a:alpha val="23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955845" name="Picture 5"/>
          <p:cNvPicPr>
            <a:picLocks noChangeAspect="1" noChangeArrowheads="1"/>
          </p:cNvPicPr>
          <p:nvPr/>
        </p:nvPicPr>
        <p:blipFill>
          <a:blip r:embed="rId2" cstate="print"/>
          <a:srcRect/>
          <a:stretch>
            <a:fillRect/>
          </a:stretch>
        </p:blipFill>
        <p:spPr bwMode="auto">
          <a:xfrm>
            <a:off x="0" y="1556792"/>
            <a:ext cx="9206865" cy="792088"/>
          </a:xfrm>
          <a:prstGeom prst="rect">
            <a:avLst/>
          </a:prstGeom>
          <a:noFill/>
          <a:ln w="9525">
            <a:noFill/>
            <a:miter lim="800000"/>
            <a:headEnd/>
            <a:tailEnd/>
          </a:ln>
        </p:spPr>
      </p:pic>
      <p:sp>
        <p:nvSpPr>
          <p:cNvPr id="2" name="标题 1"/>
          <p:cNvSpPr>
            <a:spLocks noGrp="1"/>
          </p:cNvSpPr>
          <p:nvPr>
            <p:ph type="title"/>
          </p:nvPr>
        </p:nvSpPr>
        <p:spPr/>
        <p:txBody>
          <a:bodyPr/>
          <a:lstStyle/>
          <a:p>
            <a:r>
              <a:rPr lang="zh-CN" altLang="en-US" dirty="0" smtClean="0"/>
              <a:t>使用领域特殊知识对算法优化</a:t>
            </a:r>
            <a:endParaRPr lang="zh-CN" altLang="en-US" dirty="0"/>
          </a:p>
        </p:txBody>
      </p:sp>
      <p:sp>
        <p:nvSpPr>
          <p:cNvPr id="3" name="内容占位符 2"/>
          <p:cNvSpPr>
            <a:spLocks noGrp="1"/>
          </p:cNvSpPr>
          <p:nvPr>
            <p:ph idx="1"/>
          </p:nvPr>
        </p:nvSpPr>
        <p:spPr>
          <a:xfrm>
            <a:off x="457200" y="980728"/>
            <a:ext cx="4690864" cy="5328592"/>
          </a:xfrm>
        </p:spPr>
        <p:txBody>
          <a:bodyPr/>
          <a:lstStyle/>
          <a:p>
            <a:r>
              <a:rPr lang="zh-CN" altLang="en-US" sz="1800" dirty="0" smtClean="0"/>
              <a:t>设计专用</a:t>
            </a:r>
            <a:r>
              <a:rPr lang="zh-CN" altLang="en-US" sz="1800" dirty="0" smtClean="0"/>
              <a:t>硬件必须</a:t>
            </a:r>
            <a:r>
              <a:rPr lang="zh-CN" altLang="en-US" sz="1800" dirty="0" smtClean="0"/>
              <a:t>对领域特殊知识有充分的了解，是优化算法的主要来源</a:t>
            </a:r>
            <a:endParaRPr lang="en-US" altLang="zh-CN" sz="1800" dirty="0" smtClean="0"/>
          </a:p>
          <a:p>
            <a:endParaRPr lang="en-US" altLang="zh-CN" sz="1800" dirty="0" smtClean="0"/>
          </a:p>
          <a:p>
            <a:pPr lvl="1"/>
            <a:endParaRPr lang="en-US" altLang="zh-CN" sz="1600" dirty="0" smtClean="0"/>
          </a:p>
          <a:p>
            <a:pPr lvl="1"/>
            <a:r>
              <a:rPr lang="zh-CN" altLang="en-US" sz="1600" dirty="0" smtClean="0"/>
              <a:t>了解主要的设计目标中可折衷的部分</a:t>
            </a:r>
            <a:endParaRPr lang="en-US" altLang="zh-CN" sz="1600" dirty="0" smtClean="0"/>
          </a:p>
          <a:p>
            <a:pPr lvl="1"/>
            <a:r>
              <a:rPr lang="zh-CN" altLang="en-US" sz="1600" dirty="0" smtClean="0"/>
              <a:t>了解精度对指标的影响</a:t>
            </a:r>
            <a:endParaRPr lang="en-US" altLang="zh-CN" sz="1600" dirty="0" smtClean="0"/>
          </a:p>
          <a:p>
            <a:pPr lvl="1"/>
            <a:r>
              <a:rPr lang="zh-CN" altLang="en-US" sz="1600" dirty="0" smtClean="0"/>
              <a:t>了解算法实现的代价</a:t>
            </a:r>
            <a:endParaRPr lang="en-US" altLang="zh-CN" sz="1600" dirty="0" smtClean="0"/>
          </a:p>
          <a:p>
            <a:pPr lvl="2"/>
            <a:r>
              <a:rPr lang="zh-CN" altLang="en-US" sz="1400" dirty="0" smtClean="0"/>
              <a:t>面积、速度、功耗</a:t>
            </a:r>
            <a:endParaRPr lang="en-US" altLang="zh-CN" sz="1400" dirty="0" smtClean="0"/>
          </a:p>
          <a:p>
            <a:pPr lvl="1"/>
            <a:r>
              <a:rPr lang="zh-CN" altLang="en-US" sz="1600" dirty="0" smtClean="0"/>
              <a:t>设计目标规范内的保守设计，不过分设计</a:t>
            </a:r>
            <a:endParaRPr lang="en-US" altLang="zh-CN" sz="1600" dirty="0" smtClean="0"/>
          </a:p>
          <a:p>
            <a:pPr lvl="1"/>
            <a:r>
              <a:rPr lang="zh-CN" altLang="en-US" sz="1600" dirty="0" smtClean="0"/>
              <a:t>了解是否有简化、近似算法，简化算法是否满足需求</a:t>
            </a:r>
            <a:endParaRPr lang="en-US" altLang="zh-CN" sz="1600" dirty="0" smtClean="0"/>
          </a:p>
          <a:p>
            <a:pPr lvl="2"/>
            <a:r>
              <a:rPr lang="zh-CN" altLang="en-US" sz="1400" dirty="0" smtClean="0"/>
              <a:t>例如计算幅度的</a:t>
            </a:r>
            <a:r>
              <a:rPr lang="zh-CN" altLang="en-US" sz="1400" dirty="0" smtClean="0"/>
              <a:t>算法</a:t>
            </a:r>
            <a:endParaRPr lang="en-US" altLang="zh-CN" sz="1400" dirty="0" smtClean="0"/>
          </a:p>
          <a:p>
            <a:pPr lvl="1"/>
            <a:endParaRPr lang="en-US" altLang="zh-CN" sz="1600" dirty="0" smtClean="0"/>
          </a:p>
          <a:p>
            <a:pPr lvl="1"/>
            <a:endParaRPr lang="en-US" altLang="zh-CN" sz="1600" dirty="0" smtClean="0"/>
          </a:p>
          <a:p>
            <a:pPr lvl="1"/>
            <a:endParaRPr lang="zh-CN" altLang="en-US" sz="1600" dirty="0"/>
          </a:p>
        </p:txBody>
      </p:sp>
      <p:pic>
        <p:nvPicPr>
          <p:cNvPr id="17955844" name="Picture 4"/>
          <p:cNvPicPr>
            <a:picLocks noChangeAspect="1" noChangeArrowheads="1"/>
          </p:cNvPicPr>
          <p:nvPr/>
        </p:nvPicPr>
        <p:blipFill>
          <a:blip r:embed="rId3" cstate="print"/>
          <a:srcRect/>
          <a:stretch>
            <a:fillRect/>
          </a:stretch>
        </p:blipFill>
        <p:spPr bwMode="auto">
          <a:xfrm>
            <a:off x="179512" y="4437112"/>
            <a:ext cx="5544616" cy="1944970"/>
          </a:xfrm>
          <a:prstGeom prst="rect">
            <a:avLst/>
          </a:prstGeom>
          <a:noFill/>
          <a:ln w="9525">
            <a:noFill/>
            <a:miter lim="800000"/>
            <a:headEnd/>
            <a:tailEnd/>
          </a:ln>
        </p:spPr>
      </p:pic>
      <p:pic>
        <p:nvPicPr>
          <p:cNvPr id="17955842" name="Picture 2" descr="Related image"/>
          <p:cNvPicPr>
            <a:picLocks noChangeAspect="1" noChangeArrowheads="1"/>
          </p:cNvPicPr>
          <p:nvPr/>
        </p:nvPicPr>
        <p:blipFill>
          <a:blip r:embed="rId4" cstate="print"/>
          <a:srcRect/>
          <a:stretch>
            <a:fillRect/>
          </a:stretch>
        </p:blipFill>
        <p:spPr bwMode="auto">
          <a:xfrm>
            <a:off x="4932040" y="2564904"/>
            <a:ext cx="3916475" cy="2304256"/>
          </a:xfrm>
          <a:prstGeom prst="rect">
            <a:avLst/>
          </a:prstGeom>
          <a:noFill/>
        </p:spPr>
      </p:pic>
      <p:sp>
        <p:nvSpPr>
          <p:cNvPr id="8" name="矩形 7"/>
          <p:cNvSpPr/>
          <p:nvPr/>
        </p:nvSpPr>
        <p:spPr>
          <a:xfrm>
            <a:off x="467544" y="5877272"/>
            <a:ext cx="4968552" cy="504056"/>
          </a:xfrm>
          <a:prstGeom prst="rect">
            <a:avLst/>
          </a:prstGeom>
          <a:solidFill>
            <a:srgbClr val="00B050">
              <a:alpha val="23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p>
        </p:txBody>
      </p:sp>
      <p:sp>
        <p:nvSpPr>
          <p:cNvPr id="9" name="矩形 8"/>
          <p:cNvSpPr/>
          <p:nvPr/>
        </p:nvSpPr>
        <p:spPr>
          <a:xfrm>
            <a:off x="3419872" y="5589240"/>
            <a:ext cx="1728192" cy="360040"/>
          </a:xfrm>
          <a:prstGeom prst="rect">
            <a:avLst/>
          </a:prstGeom>
          <a:solidFill>
            <a:srgbClr val="00B050">
              <a:alpha val="23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p>
        </p:txBody>
      </p:sp>
      <p:sp>
        <p:nvSpPr>
          <p:cNvPr id="10" name="TextBox 9"/>
          <p:cNvSpPr txBox="1"/>
          <p:nvPr/>
        </p:nvSpPr>
        <p:spPr>
          <a:xfrm>
            <a:off x="5508104" y="5805264"/>
            <a:ext cx="3312368" cy="369332"/>
          </a:xfrm>
          <a:prstGeom prst="rect">
            <a:avLst/>
          </a:prstGeom>
          <a:noFill/>
        </p:spPr>
        <p:txBody>
          <a:bodyPr wrap="square" rtlCol="0">
            <a:spAutoFit/>
          </a:bodyPr>
          <a:lstStyle/>
          <a:p>
            <a:r>
              <a:rPr lang="zh-CN" altLang="en-US" dirty="0" smtClean="0">
                <a:solidFill>
                  <a:srgbClr val="FF0000"/>
                </a:solidFill>
              </a:rPr>
              <a:t>这是艺术和经验的</a:t>
            </a:r>
            <a:r>
              <a:rPr lang="zh-CN" altLang="en-US" dirty="0" smtClean="0">
                <a:solidFill>
                  <a:srgbClr val="FF0000"/>
                </a:solidFill>
              </a:rPr>
              <a:t>结合</a:t>
            </a:r>
            <a:endParaRPr lang="en-US" altLang="zh-CN" dirty="0" smtClean="0">
              <a:solidFill>
                <a:srgbClr val="FF0000"/>
              </a:solidFill>
            </a:endParaRPr>
          </a:p>
        </p:txBody>
      </p:sp>
      <p:sp>
        <p:nvSpPr>
          <p:cNvPr id="11" name="TextBox 10"/>
          <p:cNvSpPr txBox="1"/>
          <p:nvPr/>
        </p:nvSpPr>
        <p:spPr>
          <a:xfrm>
            <a:off x="5364088" y="4869160"/>
            <a:ext cx="3312368" cy="1200329"/>
          </a:xfrm>
          <a:prstGeom prst="rect">
            <a:avLst/>
          </a:prstGeom>
          <a:noFill/>
        </p:spPr>
        <p:txBody>
          <a:bodyPr wrap="square" rtlCol="0">
            <a:spAutoFit/>
          </a:bodyPr>
          <a:lstStyle/>
          <a:p>
            <a:r>
              <a:rPr lang="zh-CN" altLang="en-US" dirty="0" smtClean="0">
                <a:solidFill>
                  <a:srgbClr val="FF0000"/>
                </a:solidFill>
              </a:rPr>
              <a:t>幅度在数学里的</a:t>
            </a:r>
            <a:r>
              <a:rPr lang="zh-CN" altLang="en-US" dirty="0" smtClean="0">
                <a:solidFill>
                  <a:srgbClr val="FF0000"/>
                </a:solidFill>
              </a:rPr>
              <a:t>定义</a:t>
            </a:r>
            <a:r>
              <a:rPr lang="zh-CN" altLang="en-US" dirty="0" smtClean="0">
                <a:solidFill>
                  <a:srgbClr val="FF0000"/>
                </a:solidFill>
              </a:rPr>
              <a:t>：范数</a:t>
            </a:r>
            <a:endParaRPr lang="en-US" altLang="zh-CN" dirty="0" smtClean="0">
              <a:solidFill>
                <a:srgbClr val="FF0000"/>
              </a:solidFill>
            </a:endParaRPr>
          </a:p>
          <a:p>
            <a:r>
              <a:rPr lang="zh-CN" altLang="en-US" dirty="0" smtClean="0">
                <a:solidFill>
                  <a:srgbClr val="FF0000"/>
                </a:solidFill>
              </a:rPr>
              <a:t>相关概念有：巴拿赫空间，希尔伯特空间等。</a:t>
            </a:r>
            <a:endParaRPr lang="en-US" altLang="zh-CN" dirty="0" smtClean="0">
              <a:solidFill>
                <a:srgbClr val="FF0000"/>
              </a:solidFill>
            </a:endParaRPr>
          </a:p>
          <a:p>
            <a:endParaRPr lang="en-US" altLang="zh-CN" dirty="0" smtClean="0">
              <a:solidFill>
                <a:srgbClr val="FF0000"/>
              </a:solidFill>
            </a:endParaRPr>
          </a:p>
        </p:txBody>
      </p:sp>
      <p:sp>
        <p:nvSpPr>
          <p:cNvPr id="12" name="TextBox 11"/>
          <p:cNvSpPr txBox="1"/>
          <p:nvPr/>
        </p:nvSpPr>
        <p:spPr>
          <a:xfrm>
            <a:off x="5220072" y="836712"/>
            <a:ext cx="3312368" cy="646331"/>
          </a:xfrm>
          <a:prstGeom prst="rect">
            <a:avLst/>
          </a:prstGeom>
          <a:noFill/>
        </p:spPr>
        <p:txBody>
          <a:bodyPr wrap="square" rtlCol="0">
            <a:spAutoFit/>
          </a:bodyPr>
          <a:lstStyle/>
          <a:p>
            <a:r>
              <a:rPr lang="zh-CN" altLang="en-US" dirty="0" smtClean="0">
                <a:solidFill>
                  <a:srgbClr val="FF0000"/>
                </a:solidFill>
              </a:rPr>
              <a:t>高观点的数学，</a:t>
            </a:r>
            <a:r>
              <a:rPr lang="zh-CN" altLang="en-US" dirty="0" smtClean="0">
                <a:solidFill>
                  <a:srgbClr val="FF0000"/>
                </a:solidFill>
              </a:rPr>
              <a:t>领域特殊知识</a:t>
            </a:r>
            <a:r>
              <a:rPr lang="zh-CN" altLang="en-US" dirty="0" smtClean="0">
                <a:solidFill>
                  <a:srgbClr val="FF0000"/>
                </a:solidFill>
              </a:rPr>
              <a:t>是系统</a:t>
            </a:r>
            <a:r>
              <a:rPr lang="zh-CN" altLang="en-US" dirty="0" smtClean="0">
                <a:solidFill>
                  <a:srgbClr val="FF0000"/>
                </a:solidFill>
              </a:rPr>
              <a:t>算法</a:t>
            </a:r>
            <a:r>
              <a:rPr lang="zh-CN" altLang="en-US" dirty="0" smtClean="0">
                <a:solidFill>
                  <a:srgbClr val="FF0000"/>
                </a:solidFill>
              </a:rPr>
              <a:t>优化的关键</a:t>
            </a:r>
            <a:endParaRPr lang="en-US" altLang="zh-CN" dirty="0" smtClean="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p:bldP spid="11" grpId="0"/>
      <p:bldP spid="1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例如通信中的</a:t>
            </a:r>
            <a:r>
              <a:rPr lang="en-US" altLang="zh-CN" dirty="0" smtClean="0"/>
              <a:t>EDGE </a:t>
            </a:r>
            <a:r>
              <a:rPr lang="zh-CN" altLang="en-US" dirty="0" smtClean="0"/>
              <a:t>接受器</a:t>
            </a:r>
            <a:endParaRPr lang="zh-CN" altLang="en-US" dirty="0"/>
          </a:p>
        </p:txBody>
      </p:sp>
      <p:sp>
        <p:nvSpPr>
          <p:cNvPr id="3" name="内容占位符 2"/>
          <p:cNvSpPr>
            <a:spLocks noGrp="1"/>
          </p:cNvSpPr>
          <p:nvPr>
            <p:ph idx="1"/>
          </p:nvPr>
        </p:nvSpPr>
        <p:spPr/>
        <p:txBody>
          <a:bodyPr/>
          <a:lstStyle/>
          <a:p>
            <a:endParaRPr lang="zh-CN" altLang="en-US" dirty="0"/>
          </a:p>
        </p:txBody>
      </p:sp>
      <p:pic>
        <p:nvPicPr>
          <p:cNvPr id="4" name="Picture 4"/>
          <p:cNvPicPr>
            <a:picLocks noChangeAspect="1" noChangeArrowheads="1"/>
          </p:cNvPicPr>
          <p:nvPr/>
        </p:nvPicPr>
        <p:blipFill>
          <a:blip r:embed="rId2" cstate="print"/>
          <a:srcRect/>
          <a:stretch>
            <a:fillRect/>
          </a:stretch>
        </p:blipFill>
        <p:spPr bwMode="auto">
          <a:xfrm>
            <a:off x="755576" y="1484784"/>
            <a:ext cx="7196369" cy="4176464"/>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dirty="0" smtClean="0"/>
              <a:t>微结构优化</a:t>
            </a:r>
            <a:r>
              <a:rPr lang="zh-CN" altLang="en-US" dirty="0" smtClean="0"/>
              <a:t>的一些方法</a:t>
            </a:r>
            <a:endParaRPr lang="zh-CN" altLang="en-US" dirty="0"/>
          </a:p>
        </p:txBody>
      </p:sp>
      <p:sp>
        <p:nvSpPr>
          <p:cNvPr id="3" name="副标题 2"/>
          <p:cNvSpPr>
            <a:spLocks noGrp="1"/>
          </p:cNvSpPr>
          <p:nvPr>
            <p:ph type="subTitle" idx="1"/>
          </p:nvPr>
        </p:nvSpPr>
        <p:spPr/>
        <p:txBody>
          <a:bodyPr/>
          <a:lstStyle/>
          <a:p>
            <a:endParaRPr lang="zh-CN" altLang="en-US"/>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对架构进行</a:t>
            </a:r>
            <a:r>
              <a:rPr lang="zh-CN" altLang="en-US" dirty="0" smtClean="0"/>
              <a:t>优化</a:t>
            </a:r>
            <a:endParaRPr lang="zh-CN" altLang="en-US" dirty="0"/>
          </a:p>
        </p:txBody>
      </p:sp>
      <p:sp>
        <p:nvSpPr>
          <p:cNvPr id="3" name="内容占位符 2"/>
          <p:cNvSpPr>
            <a:spLocks noGrp="1"/>
          </p:cNvSpPr>
          <p:nvPr>
            <p:ph idx="1"/>
          </p:nvPr>
        </p:nvSpPr>
        <p:spPr/>
        <p:txBody>
          <a:bodyPr/>
          <a:lstStyle/>
          <a:p>
            <a:r>
              <a:rPr lang="zh-CN" altLang="en-US" dirty="0" smtClean="0"/>
              <a:t>当算法基本固定后，可</a:t>
            </a:r>
            <a:r>
              <a:rPr lang="zh-CN" altLang="en-US" dirty="0" smtClean="0"/>
              <a:t>进行</a:t>
            </a:r>
            <a:r>
              <a:rPr lang="zh-CN" altLang="en-US" dirty="0" smtClean="0"/>
              <a:t>架构的微结构</a:t>
            </a:r>
            <a:r>
              <a:rPr lang="zh-CN" altLang="en-US" dirty="0" smtClean="0"/>
              <a:t>优化</a:t>
            </a:r>
            <a:endParaRPr lang="en-US" altLang="zh-CN" dirty="0" smtClean="0"/>
          </a:p>
          <a:p>
            <a:endParaRPr lang="en-US" altLang="zh-CN" dirty="0" smtClean="0"/>
          </a:p>
          <a:p>
            <a:endParaRPr lang="en-US" altLang="zh-CN" dirty="0" smtClean="0"/>
          </a:p>
          <a:p>
            <a:endParaRPr lang="en-US" altLang="zh-CN" dirty="0" smtClean="0"/>
          </a:p>
          <a:p>
            <a:pPr lvl="1"/>
            <a:r>
              <a:rPr lang="zh-CN" altLang="en-US" dirty="0" smtClean="0"/>
              <a:t>架构的</a:t>
            </a:r>
            <a:r>
              <a:rPr lang="zh-CN" altLang="en-US" dirty="0" smtClean="0"/>
              <a:t>微结构优化，</a:t>
            </a:r>
            <a:r>
              <a:rPr lang="zh-CN" altLang="en-US" dirty="0" smtClean="0"/>
              <a:t>也是计算</a:t>
            </a:r>
            <a:r>
              <a:rPr lang="zh-CN" altLang="en-US" dirty="0" smtClean="0"/>
              <a:t>的重新组织</a:t>
            </a:r>
            <a:r>
              <a:rPr lang="zh-CN" altLang="en-US" dirty="0" smtClean="0"/>
              <a:t>，一种等价变化</a:t>
            </a:r>
            <a:endParaRPr lang="en-US" altLang="zh-CN" dirty="0" smtClean="0"/>
          </a:p>
          <a:p>
            <a:pPr lvl="2"/>
            <a:r>
              <a:rPr lang="zh-CN" altLang="en-US" dirty="0" smtClean="0"/>
              <a:t>在时钟存在的</a:t>
            </a:r>
            <a:r>
              <a:rPr lang="en-US" altLang="zh-CN" dirty="0" smtClean="0"/>
              <a:t>RTL</a:t>
            </a:r>
            <a:r>
              <a:rPr lang="zh-CN" altLang="en-US" dirty="0" smtClean="0"/>
              <a:t>级进行优化</a:t>
            </a:r>
            <a:endParaRPr lang="en-US" altLang="zh-CN" dirty="0" smtClean="0"/>
          </a:p>
          <a:p>
            <a:pPr lvl="2"/>
            <a:r>
              <a:rPr lang="zh-CN" altLang="en-US" dirty="0" smtClean="0"/>
              <a:t>抽象算法级的一些优化</a:t>
            </a:r>
            <a:r>
              <a:rPr lang="zh-CN" altLang="en-US" dirty="0" smtClean="0"/>
              <a:t>技术仍可使用</a:t>
            </a:r>
            <a:endParaRPr lang="en-US" altLang="zh-CN" dirty="0" smtClean="0"/>
          </a:p>
          <a:p>
            <a:pPr lvl="2"/>
            <a:r>
              <a:rPr lang="zh-CN" altLang="en-US" dirty="0" smtClean="0"/>
              <a:t>同样考虑性能、功耗、面积</a:t>
            </a:r>
            <a:r>
              <a:rPr lang="zh-CN" altLang="en-US" dirty="0" smtClean="0"/>
              <a:t>、</a:t>
            </a:r>
            <a:r>
              <a:rPr lang="en-US" altLang="zh-CN" dirty="0" smtClean="0"/>
              <a:t>  </a:t>
            </a:r>
            <a:r>
              <a:rPr lang="zh-CN" altLang="en-US" dirty="0" smtClean="0"/>
              <a:t>预估和分析已能做到相对准确。</a:t>
            </a:r>
            <a:endParaRPr lang="en-US" altLang="zh-CN" dirty="0" smtClean="0"/>
          </a:p>
          <a:p>
            <a:pPr lvl="2"/>
            <a:r>
              <a:rPr lang="zh-CN" altLang="en-US" dirty="0" smtClean="0"/>
              <a:t>有机械的、原则的方法可用</a:t>
            </a:r>
            <a:endParaRPr lang="en-US" altLang="zh-CN" dirty="0" smtClean="0"/>
          </a:p>
          <a:p>
            <a:pPr lvl="2"/>
            <a:r>
              <a:rPr lang="zh-CN" altLang="en-US" dirty="0" smtClean="0"/>
              <a:t>手动设计需要参考和经验</a:t>
            </a:r>
            <a:endParaRPr lang="en-US" altLang="zh-CN" dirty="0" smtClean="0"/>
          </a:p>
          <a:p>
            <a:pPr lvl="2"/>
            <a:endParaRPr lang="en-US" altLang="zh-CN" dirty="0" smtClean="0"/>
          </a:p>
          <a:p>
            <a:pPr lvl="1"/>
            <a:endParaRPr lang="en-US" altLang="zh-CN" dirty="0" smtClean="0"/>
          </a:p>
          <a:p>
            <a:pPr lvl="1"/>
            <a:endParaRPr lang="zh-CN" altLang="en-US" dirty="0"/>
          </a:p>
        </p:txBody>
      </p:sp>
      <p:pic>
        <p:nvPicPr>
          <p:cNvPr id="17955843" name="Picture 3"/>
          <p:cNvPicPr>
            <a:picLocks noChangeAspect="1" noChangeArrowheads="1"/>
          </p:cNvPicPr>
          <p:nvPr/>
        </p:nvPicPr>
        <p:blipFill>
          <a:blip r:embed="rId2" cstate="print"/>
          <a:srcRect/>
          <a:stretch>
            <a:fillRect/>
          </a:stretch>
        </p:blipFill>
        <p:spPr bwMode="auto">
          <a:xfrm>
            <a:off x="467544" y="1484784"/>
            <a:ext cx="8858250" cy="1323975"/>
          </a:xfrm>
          <a:prstGeom prst="rect">
            <a:avLst/>
          </a:prstGeom>
          <a:noFill/>
          <a:ln w="9525">
            <a:noFill/>
            <a:miter lim="800000"/>
            <a:headEnd/>
            <a:tailEnd/>
          </a:ln>
        </p:spPr>
      </p:pic>
      <p:sp>
        <p:nvSpPr>
          <p:cNvPr id="5" name="TextBox 4"/>
          <p:cNvSpPr txBox="1"/>
          <p:nvPr/>
        </p:nvSpPr>
        <p:spPr>
          <a:xfrm>
            <a:off x="4860032" y="4437112"/>
            <a:ext cx="3960440" cy="646331"/>
          </a:xfrm>
          <a:prstGeom prst="rect">
            <a:avLst/>
          </a:prstGeom>
          <a:noFill/>
        </p:spPr>
        <p:txBody>
          <a:bodyPr wrap="square" rtlCol="0">
            <a:spAutoFit/>
          </a:bodyPr>
          <a:lstStyle/>
          <a:p>
            <a:r>
              <a:rPr lang="zh-CN" altLang="en-US" dirty="0" smtClean="0">
                <a:solidFill>
                  <a:srgbClr val="FF0000"/>
                </a:solidFill>
              </a:rPr>
              <a:t>狭义的架构设计是微结构设计</a:t>
            </a:r>
            <a:r>
              <a:rPr lang="zh-CN" altLang="en-US" dirty="0" smtClean="0">
                <a:solidFill>
                  <a:srgbClr val="FF0000"/>
                </a:solidFill>
              </a:rPr>
              <a:t>。</a:t>
            </a:r>
            <a:endParaRPr lang="en-US" altLang="zh-CN" dirty="0" smtClean="0">
              <a:solidFill>
                <a:srgbClr val="FF0000"/>
              </a:solidFill>
            </a:endParaRPr>
          </a:p>
          <a:p>
            <a:r>
              <a:rPr lang="zh-CN" altLang="en-US" dirty="0" smtClean="0">
                <a:solidFill>
                  <a:srgbClr val="FF0000"/>
                </a:solidFill>
              </a:rPr>
              <a:t>广义的架构设计是整个计算栈的设计</a:t>
            </a:r>
            <a:endParaRPr lang="en-US" altLang="zh-CN" dirty="0" smtClean="0">
              <a:solidFill>
                <a:srgbClr val="FF0000"/>
              </a:solidFill>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微结构级</a:t>
            </a:r>
            <a:r>
              <a:rPr lang="zh-CN" altLang="en-US" dirty="0" smtClean="0"/>
              <a:t>优化方法</a:t>
            </a:r>
            <a:endParaRPr lang="zh-CN" altLang="en-US" dirty="0"/>
          </a:p>
        </p:txBody>
      </p:sp>
      <p:sp>
        <p:nvSpPr>
          <p:cNvPr id="3" name="内容占位符 2"/>
          <p:cNvSpPr>
            <a:spLocks noGrp="1"/>
          </p:cNvSpPr>
          <p:nvPr>
            <p:ph idx="1"/>
          </p:nvPr>
        </p:nvSpPr>
        <p:spPr>
          <a:xfrm>
            <a:off x="395536" y="764704"/>
            <a:ext cx="8229600" cy="5328592"/>
          </a:xfrm>
        </p:spPr>
        <p:txBody>
          <a:bodyPr/>
          <a:lstStyle/>
          <a:p>
            <a:r>
              <a:rPr lang="zh-CN" altLang="en-US" dirty="0" smtClean="0"/>
              <a:t>常见</a:t>
            </a:r>
            <a:r>
              <a:rPr lang="zh-CN" altLang="en-US" dirty="0" smtClean="0"/>
              <a:t>的</a:t>
            </a:r>
            <a:r>
              <a:rPr lang="zh-CN" altLang="en-US" dirty="0" smtClean="0"/>
              <a:t>微结构级</a:t>
            </a:r>
            <a:r>
              <a:rPr lang="zh-CN" altLang="en-US" dirty="0" smtClean="0"/>
              <a:t>优化</a:t>
            </a:r>
            <a:r>
              <a:rPr lang="zh-CN" altLang="en-US" dirty="0" smtClean="0"/>
              <a:t>对比如下：</a:t>
            </a:r>
            <a:endParaRPr lang="en-US" altLang="zh-CN" dirty="0" smtClean="0"/>
          </a:p>
          <a:p>
            <a:pPr lvl="1"/>
            <a:r>
              <a:rPr lang="zh-CN" altLang="en-US" dirty="0" smtClean="0"/>
              <a:t>都属于等价变换，算法本身的优化和折中不在此列。</a:t>
            </a:r>
            <a:endParaRPr lang="en-US" altLang="zh-CN" dirty="0" smtClean="0"/>
          </a:p>
        </p:txBody>
      </p:sp>
      <p:pic>
        <p:nvPicPr>
          <p:cNvPr id="17939460" name="Picture 4"/>
          <p:cNvPicPr>
            <a:picLocks noChangeAspect="1" noChangeArrowheads="1"/>
          </p:cNvPicPr>
          <p:nvPr/>
        </p:nvPicPr>
        <p:blipFill>
          <a:blip r:embed="rId2" cstate="print"/>
          <a:srcRect/>
          <a:stretch>
            <a:fillRect/>
          </a:stretch>
        </p:blipFill>
        <p:spPr bwMode="auto">
          <a:xfrm>
            <a:off x="251520" y="1916832"/>
            <a:ext cx="8496944" cy="413801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957890" name="Picture 2"/>
          <p:cNvPicPr>
            <a:picLocks noChangeAspect="1" noChangeArrowheads="1"/>
          </p:cNvPicPr>
          <p:nvPr/>
        </p:nvPicPr>
        <p:blipFill>
          <a:blip r:embed="rId2" cstate="print"/>
          <a:srcRect/>
          <a:stretch>
            <a:fillRect/>
          </a:stretch>
        </p:blipFill>
        <p:spPr bwMode="auto">
          <a:xfrm>
            <a:off x="3347864" y="2420888"/>
            <a:ext cx="5986963" cy="3878222"/>
          </a:xfrm>
          <a:prstGeom prst="rect">
            <a:avLst/>
          </a:prstGeom>
          <a:noFill/>
          <a:ln w="9525">
            <a:noFill/>
            <a:miter lim="800000"/>
            <a:headEnd/>
            <a:tailEnd/>
          </a:ln>
        </p:spPr>
      </p:pic>
      <p:sp>
        <p:nvSpPr>
          <p:cNvPr id="2" name="标题 1"/>
          <p:cNvSpPr>
            <a:spLocks noGrp="1"/>
          </p:cNvSpPr>
          <p:nvPr>
            <p:ph type="title"/>
          </p:nvPr>
        </p:nvSpPr>
        <p:spPr/>
        <p:txBody>
          <a:bodyPr/>
          <a:lstStyle/>
          <a:p>
            <a:r>
              <a:rPr lang="zh-CN" altLang="en-US" dirty="0" smtClean="0"/>
              <a:t>使用</a:t>
            </a:r>
            <a:r>
              <a:rPr lang="en-US" altLang="zh-CN" dirty="0" smtClean="0"/>
              <a:t>DDG</a:t>
            </a:r>
            <a:r>
              <a:rPr lang="zh-CN" altLang="en-US" dirty="0" smtClean="0"/>
              <a:t>表示算法</a:t>
            </a:r>
            <a:endParaRPr lang="zh-CN" altLang="en-US" dirty="0"/>
          </a:p>
        </p:txBody>
      </p:sp>
      <p:sp>
        <p:nvSpPr>
          <p:cNvPr id="3" name="内容占位符 2"/>
          <p:cNvSpPr>
            <a:spLocks noGrp="1"/>
          </p:cNvSpPr>
          <p:nvPr>
            <p:ph idx="1"/>
          </p:nvPr>
        </p:nvSpPr>
        <p:spPr>
          <a:xfrm>
            <a:off x="457200" y="980728"/>
            <a:ext cx="8219256" cy="5328592"/>
          </a:xfrm>
        </p:spPr>
        <p:txBody>
          <a:bodyPr/>
          <a:lstStyle/>
          <a:p>
            <a:r>
              <a:rPr lang="zh-CN" altLang="en-US" dirty="0" smtClean="0"/>
              <a:t>在后面的例子里主要对信号处理的一些典型电路进行优化设计，其中算法可以</a:t>
            </a:r>
            <a:r>
              <a:rPr lang="en-US" altLang="zh-CN" dirty="0" smtClean="0"/>
              <a:t>DDG</a:t>
            </a:r>
            <a:r>
              <a:rPr lang="zh-CN" altLang="en-US" dirty="0" smtClean="0"/>
              <a:t>（</a:t>
            </a:r>
            <a:r>
              <a:rPr lang="en-US" altLang="zh-CN" dirty="0" smtClean="0"/>
              <a:t> Data dependency graphs</a:t>
            </a:r>
            <a:r>
              <a:rPr lang="zh-CN" altLang="en-US" dirty="0" smtClean="0"/>
              <a:t>）表示</a:t>
            </a:r>
            <a:endParaRPr lang="en-US" altLang="zh-CN" dirty="0" smtClean="0"/>
          </a:p>
          <a:p>
            <a:pPr lvl="1"/>
            <a:r>
              <a:rPr lang="zh-CN" altLang="en-US" dirty="0" smtClean="0"/>
              <a:t>节点：组合计算，</a:t>
            </a:r>
            <a:endParaRPr lang="en-US" altLang="zh-CN" dirty="0" smtClean="0"/>
          </a:p>
          <a:p>
            <a:pPr lvl="1"/>
            <a:r>
              <a:rPr lang="zh-CN" altLang="en-US" dirty="0" smtClean="0"/>
              <a:t>边：数据依赖关系</a:t>
            </a:r>
            <a:endParaRPr lang="en-US" altLang="zh-CN" dirty="0" smtClean="0"/>
          </a:p>
          <a:p>
            <a:pPr lvl="2"/>
            <a:r>
              <a:rPr lang="zh-CN" altLang="en-US" dirty="0" smtClean="0"/>
              <a:t>出边：输出</a:t>
            </a:r>
            <a:endParaRPr lang="en-US" altLang="zh-CN" dirty="0" smtClean="0"/>
          </a:p>
          <a:p>
            <a:pPr lvl="2"/>
            <a:r>
              <a:rPr lang="zh-CN" altLang="en-US" dirty="0" smtClean="0"/>
              <a:t>入边：输入</a:t>
            </a:r>
            <a:endParaRPr lang="en-US" altLang="zh-CN" dirty="0" smtClean="0"/>
          </a:p>
          <a:p>
            <a:pPr lvl="2"/>
            <a:r>
              <a:rPr lang="en-US" altLang="zh-CN" dirty="0" smtClean="0"/>
              <a:t>C</a:t>
            </a:r>
            <a:r>
              <a:rPr lang="zh-CN" altLang="en-US" dirty="0" smtClean="0"/>
              <a:t>：常量</a:t>
            </a:r>
            <a:endParaRPr lang="en-US" altLang="zh-CN" dirty="0" smtClean="0"/>
          </a:p>
          <a:p>
            <a:pPr lvl="2"/>
            <a:r>
              <a:rPr lang="en-US" altLang="zh-CN" dirty="0" smtClean="0"/>
              <a:t>X(K)</a:t>
            </a:r>
            <a:r>
              <a:rPr lang="zh-CN" altLang="en-US" dirty="0" smtClean="0"/>
              <a:t>，</a:t>
            </a:r>
            <a:r>
              <a:rPr lang="en-US" altLang="zh-CN" dirty="0" smtClean="0"/>
              <a:t>Y(k)</a:t>
            </a:r>
            <a:r>
              <a:rPr lang="zh-CN" altLang="en-US" dirty="0" smtClean="0"/>
              <a:t>变量</a:t>
            </a:r>
            <a:endParaRPr lang="en-US" altLang="zh-CN" dirty="0" smtClean="0"/>
          </a:p>
          <a:p>
            <a:pPr lvl="1"/>
            <a:r>
              <a:rPr lang="zh-CN" altLang="en-US" dirty="0" smtClean="0"/>
              <a:t>边上的权重或横杆：</a:t>
            </a:r>
            <a:endParaRPr lang="en-US" altLang="zh-CN" dirty="0" smtClean="0"/>
          </a:p>
          <a:p>
            <a:pPr lvl="2"/>
            <a:r>
              <a:rPr lang="zh-CN" altLang="en-US" dirty="0" smtClean="0"/>
              <a:t>记忆原件、时延</a:t>
            </a:r>
            <a:endParaRPr lang="zh-CN" altLang="en-US" dirty="0"/>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例如一个数字滤波器的几种表示</a:t>
            </a:r>
            <a:endParaRPr lang="zh-CN" altLang="en-US" dirty="0"/>
          </a:p>
        </p:txBody>
      </p:sp>
      <p:sp>
        <p:nvSpPr>
          <p:cNvPr id="3" name="内容占位符 2"/>
          <p:cNvSpPr>
            <a:spLocks noGrp="1"/>
          </p:cNvSpPr>
          <p:nvPr>
            <p:ph idx="1"/>
          </p:nvPr>
        </p:nvSpPr>
        <p:spPr/>
        <p:txBody>
          <a:bodyPr/>
          <a:lstStyle/>
          <a:p>
            <a:endParaRPr lang="zh-CN" altLang="en-US"/>
          </a:p>
        </p:txBody>
      </p:sp>
      <p:pic>
        <p:nvPicPr>
          <p:cNvPr id="17958914" name="Picture 2"/>
          <p:cNvPicPr>
            <a:picLocks noChangeAspect="1" noChangeArrowheads="1"/>
          </p:cNvPicPr>
          <p:nvPr/>
        </p:nvPicPr>
        <p:blipFill>
          <a:blip r:embed="rId2" cstate="print"/>
          <a:srcRect/>
          <a:stretch>
            <a:fillRect/>
          </a:stretch>
        </p:blipFill>
        <p:spPr bwMode="auto">
          <a:xfrm>
            <a:off x="467544" y="1484784"/>
            <a:ext cx="8080375" cy="45243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结构的指标</a:t>
            </a:r>
            <a:endParaRPr lang="zh-CN" altLang="en-US" dirty="0"/>
          </a:p>
        </p:txBody>
      </p:sp>
      <p:sp>
        <p:nvSpPr>
          <p:cNvPr id="3" name="内容占位符 2"/>
          <p:cNvSpPr>
            <a:spLocks noGrp="1"/>
          </p:cNvSpPr>
          <p:nvPr>
            <p:ph idx="1"/>
          </p:nvPr>
        </p:nvSpPr>
        <p:spPr/>
        <p:txBody>
          <a:bodyPr/>
          <a:lstStyle/>
          <a:p>
            <a:r>
              <a:rPr lang="zh-CN" altLang="en-US" dirty="0" smtClean="0"/>
              <a:t>系统的性能指标在不同领域里不同，这里给出后面例子中用于比较结构的各种性能参数及其注记符</a:t>
            </a:r>
            <a:endParaRPr lang="en-US" altLang="zh-CN" dirty="0" smtClean="0"/>
          </a:p>
          <a:p>
            <a:r>
              <a:rPr lang="en-US" altLang="zh-CN" dirty="0" smtClean="0"/>
              <a:t>                                     </a:t>
            </a:r>
            <a:r>
              <a:rPr lang="zh-CN" altLang="en-US" dirty="0" smtClean="0"/>
              <a:t>：每数据处理周期，计算每个数据项的计算周期数。</a:t>
            </a:r>
            <a:endParaRPr lang="en-US" altLang="zh-CN" dirty="0" smtClean="0"/>
          </a:p>
          <a:p>
            <a:r>
              <a:rPr lang="en-US" altLang="zh-CN" dirty="0" smtClean="0"/>
              <a:t>                                     </a:t>
            </a:r>
            <a:r>
              <a:rPr lang="zh-CN" altLang="en-US" dirty="0" smtClean="0"/>
              <a:t>：处理电路的最长路径，</a:t>
            </a:r>
            <a:r>
              <a:rPr lang="en-US" altLang="zh-CN" dirty="0" err="1" smtClean="0"/>
              <a:t>T</a:t>
            </a:r>
            <a:r>
              <a:rPr lang="en-US" altLang="zh-CN" baseline="-25000" dirty="0" err="1" smtClean="0"/>
              <a:t>lp</a:t>
            </a:r>
            <a:r>
              <a:rPr lang="zh-CN" altLang="en-US" dirty="0" smtClean="0"/>
              <a:t>需要少于               工作时钟的周期</a:t>
            </a:r>
            <a:r>
              <a:rPr lang="en-US" altLang="zh-CN" dirty="0" err="1" smtClean="0"/>
              <a:t>T</a:t>
            </a:r>
            <a:r>
              <a:rPr lang="en-US" altLang="zh-CN" baseline="-25000" dirty="0" err="1" smtClean="0"/>
              <a:t>cp</a:t>
            </a:r>
            <a:r>
              <a:rPr lang="en-US" altLang="zh-CN" dirty="0" smtClean="0"/>
              <a:t>  </a:t>
            </a:r>
          </a:p>
          <a:p>
            <a:r>
              <a:rPr lang="en-US" altLang="zh-CN" dirty="0" smtClean="0"/>
              <a:t>                                </a:t>
            </a:r>
            <a:r>
              <a:rPr lang="zh-CN" altLang="en-US" dirty="0" smtClean="0"/>
              <a:t>：每数据处理时间，每个数据项计算的时间</a:t>
            </a:r>
            <a:r>
              <a:rPr lang="en-US" altLang="zh-CN" dirty="0" smtClean="0"/>
              <a:t>T</a:t>
            </a:r>
            <a:r>
              <a:rPr lang="zh-CN" altLang="en-US" dirty="0" smtClean="0"/>
              <a:t>，一般用在秒</a:t>
            </a:r>
            <a:r>
              <a:rPr lang="en-US" altLang="zh-CN" dirty="0" smtClean="0"/>
              <a:t>/</a:t>
            </a:r>
            <a:r>
              <a:rPr lang="zh-CN" altLang="en-US" dirty="0" smtClean="0"/>
              <a:t>采样，毫秒</a:t>
            </a:r>
            <a:r>
              <a:rPr lang="en-US" altLang="zh-CN" dirty="0" smtClean="0"/>
              <a:t>/</a:t>
            </a:r>
            <a:r>
              <a:rPr lang="zh-CN" altLang="en-US" dirty="0" smtClean="0"/>
              <a:t>帧或 秒</a:t>
            </a:r>
            <a:r>
              <a:rPr lang="en-US" altLang="zh-CN" dirty="0" smtClean="0"/>
              <a:t>/</a:t>
            </a:r>
            <a:r>
              <a:rPr lang="zh-CN" altLang="en-US" dirty="0" smtClean="0"/>
              <a:t>计算 等形式表示。并且具有：关系</a:t>
            </a:r>
            <a:endParaRPr lang="en-US" altLang="zh-CN" dirty="0" smtClean="0"/>
          </a:p>
          <a:p>
            <a:r>
              <a:rPr lang="en-US" altLang="zh-CN" dirty="0" smtClean="0"/>
              <a:t>                                                 </a:t>
            </a:r>
            <a:r>
              <a:rPr lang="zh-CN" altLang="en-US" dirty="0" smtClean="0"/>
              <a:t>：数据吞吐率，每数据处理时间的倒数，越大性能越高</a:t>
            </a:r>
            <a:endParaRPr lang="en-US" altLang="zh-CN" dirty="0" smtClean="0"/>
          </a:p>
          <a:p>
            <a:r>
              <a:rPr lang="en-US" altLang="zh-CN" dirty="0" smtClean="0"/>
              <a:t>           </a:t>
            </a:r>
            <a:r>
              <a:rPr lang="zh-CN" altLang="en-US" dirty="0" smtClean="0"/>
              <a:t>：处理延迟</a:t>
            </a:r>
            <a:r>
              <a:rPr lang="en-US" altLang="zh-CN" dirty="0" smtClean="0"/>
              <a:t>,</a:t>
            </a:r>
            <a:r>
              <a:rPr lang="zh-CN" altLang="en-US" dirty="0" smtClean="0"/>
              <a:t> 数据的进入电路开始计算到结果给出的计算周期数</a:t>
            </a:r>
            <a:endParaRPr lang="en-US" altLang="zh-CN" dirty="0" smtClean="0"/>
          </a:p>
        </p:txBody>
      </p:sp>
      <p:pic>
        <p:nvPicPr>
          <p:cNvPr id="17959938" name="Picture 2"/>
          <p:cNvPicPr>
            <a:picLocks noChangeAspect="1" noChangeArrowheads="1"/>
          </p:cNvPicPr>
          <p:nvPr/>
        </p:nvPicPr>
        <p:blipFill>
          <a:blip r:embed="rId2" cstate="print"/>
          <a:srcRect/>
          <a:stretch>
            <a:fillRect/>
          </a:stretch>
        </p:blipFill>
        <p:spPr bwMode="auto">
          <a:xfrm>
            <a:off x="467544" y="1772816"/>
            <a:ext cx="2924175" cy="390525"/>
          </a:xfrm>
          <a:prstGeom prst="rect">
            <a:avLst/>
          </a:prstGeom>
          <a:noFill/>
          <a:ln w="9525">
            <a:noFill/>
            <a:miter lim="800000"/>
            <a:headEnd/>
            <a:tailEnd/>
          </a:ln>
        </p:spPr>
      </p:pic>
      <p:pic>
        <p:nvPicPr>
          <p:cNvPr id="17959940" name="Picture 4"/>
          <p:cNvPicPr>
            <a:picLocks noChangeAspect="1" noChangeArrowheads="1"/>
          </p:cNvPicPr>
          <p:nvPr/>
        </p:nvPicPr>
        <p:blipFill>
          <a:blip r:embed="rId3" cstate="print"/>
          <a:srcRect/>
          <a:stretch>
            <a:fillRect/>
          </a:stretch>
        </p:blipFill>
        <p:spPr bwMode="auto">
          <a:xfrm>
            <a:off x="395536" y="2492896"/>
            <a:ext cx="2895600" cy="476250"/>
          </a:xfrm>
          <a:prstGeom prst="rect">
            <a:avLst/>
          </a:prstGeom>
          <a:noFill/>
          <a:ln w="9525">
            <a:noFill/>
            <a:miter lim="800000"/>
            <a:headEnd/>
            <a:tailEnd/>
          </a:ln>
        </p:spPr>
      </p:pic>
      <p:pic>
        <p:nvPicPr>
          <p:cNvPr id="17959942" name="Picture 6"/>
          <p:cNvPicPr>
            <a:picLocks noChangeAspect="1" noChangeArrowheads="1"/>
          </p:cNvPicPr>
          <p:nvPr/>
        </p:nvPicPr>
        <p:blipFill>
          <a:blip r:embed="rId4" cstate="print"/>
          <a:srcRect/>
          <a:stretch>
            <a:fillRect/>
          </a:stretch>
        </p:blipFill>
        <p:spPr bwMode="auto">
          <a:xfrm>
            <a:off x="323528" y="3429000"/>
            <a:ext cx="2771775" cy="438150"/>
          </a:xfrm>
          <a:prstGeom prst="rect">
            <a:avLst/>
          </a:prstGeom>
          <a:noFill/>
          <a:ln w="9525">
            <a:noFill/>
            <a:miter lim="800000"/>
            <a:headEnd/>
            <a:tailEnd/>
          </a:ln>
        </p:spPr>
      </p:pic>
      <p:pic>
        <p:nvPicPr>
          <p:cNvPr id="17959944" name="Picture 8"/>
          <p:cNvPicPr>
            <a:picLocks noChangeAspect="1" noChangeArrowheads="1"/>
          </p:cNvPicPr>
          <p:nvPr/>
        </p:nvPicPr>
        <p:blipFill>
          <a:blip r:embed="rId5" cstate="print"/>
          <a:srcRect/>
          <a:stretch>
            <a:fillRect/>
          </a:stretch>
        </p:blipFill>
        <p:spPr bwMode="auto">
          <a:xfrm>
            <a:off x="3203848" y="4221088"/>
            <a:ext cx="2876550" cy="438150"/>
          </a:xfrm>
          <a:prstGeom prst="rect">
            <a:avLst/>
          </a:prstGeom>
          <a:noFill/>
          <a:ln w="9525">
            <a:noFill/>
            <a:miter lim="800000"/>
            <a:headEnd/>
            <a:tailEnd/>
          </a:ln>
        </p:spPr>
      </p:pic>
      <p:pic>
        <p:nvPicPr>
          <p:cNvPr id="17959945" name="Picture 9"/>
          <p:cNvPicPr>
            <a:picLocks noChangeAspect="1" noChangeArrowheads="1"/>
          </p:cNvPicPr>
          <p:nvPr/>
        </p:nvPicPr>
        <p:blipFill>
          <a:blip r:embed="rId6" cstate="print"/>
          <a:srcRect/>
          <a:stretch>
            <a:fillRect/>
          </a:stretch>
        </p:blipFill>
        <p:spPr bwMode="auto">
          <a:xfrm>
            <a:off x="395536" y="4509120"/>
            <a:ext cx="3724275" cy="495300"/>
          </a:xfrm>
          <a:prstGeom prst="rect">
            <a:avLst/>
          </a:prstGeom>
          <a:noFill/>
          <a:ln w="9525">
            <a:noFill/>
            <a:miter lim="800000"/>
            <a:headEnd/>
            <a:tailEnd/>
          </a:ln>
        </p:spPr>
      </p:pic>
      <p:pic>
        <p:nvPicPr>
          <p:cNvPr id="17959948" name="Picture 12"/>
          <p:cNvPicPr>
            <a:picLocks noChangeAspect="1" noChangeArrowheads="1"/>
          </p:cNvPicPr>
          <p:nvPr/>
        </p:nvPicPr>
        <p:blipFill>
          <a:blip r:embed="rId7" cstate="print"/>
          <a:srcRect/>
          <a:stretch>
            <a:fillRect/>
          </a:stretch>
        </p:blipFill>
        <p:spPr bwMode="auto">
          <a:xfrm>
            <a:off x="251520" y="5301208"/>
            <a:ext cx="1428750" cy="4667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结构的指标</a:t>
            </a:r>
            <a:endParaRPr lang="zh-CN" altLang="en-US" dirty="0"/>
          </a:p>
        </p:txBody>
      </p:sp>
      <p:sp>
        <p:nvSpPr>
          <p:cNvPr id="3" name="内容占位符 2"/>
          <p:cNvSpPr>
            <a:spLocks noGrp="1"/>
          </p:cNvSpPr>
          <p:nvPr>
            <p:ph idx="1"/>
          </p:nvPr>
        </p:nvSpPr>
        <p:spPr/>
        <p:txBody>
          <a:bodyPr/>
          <a:lstStyle/>
          <a:p>
            <a:r>
              <a:rPr lang="en-US" altLang="zh-CN" dirty="0" smtClean="0"/>
              <a:t>                         </a:t>
            </a:r>
            <a:r>
              <a:rPr lang="zh-CN" altLang="en-US" dirty="0" smtClean="0"/>
              <a:t>：电路面积</a:t>
            </a:r>
            <a:endParaRPr lang="en-US" altLang="zh-CN" dirty="0" smtClean="0"/>
          </a:p>
          <a:p>
            <a:endParaRPr lang="en-US" altLang="zh-CN" dirty="0" smtClean="0"/>
          </a:p>
          <a:p>
            <a:r>
              <a:rPr lang="en-US" altLang="zh-CN" dirty="0" smtClean="0"/>
              <a:t>                                   </a:t>
            </a:r>
            <a:r>
              <a:rPr lang="zh-CN" altLang="en-US" dirty="0" smtClean="0"/>
              <a:t>：面积时间积，面积</a:t>
            </a:r>
            <a:r>
              <a:rPr lang="en-US" altLang="zh-CN" dirty="0" smtClean="0"/>
              <a:t>/</a:t>
            </a:r>
            <a:r>
              <a:rPr lang="zh-CN" altLang="en-US" dirty="0" smtClean="0"/>
              <a:t>性能相关的参数，可代表给定吞吐率（性能）时消耗的电路面积</a:t>
            </a:r>
            <a:endParaRPr lang="en-US" altLang="zh-CN" dirty="0" smtClean="0"/>
          </a:p>
          <a:p>
            <a:endParaRPr lang="en-US" altLang="zh-CN" dirty="0" smtClean="0"/>
          </a:p>
          <a:p>
            <a:r>
              <a:rPr lang="en-US" altLang="zh-CN" dirty="0" smtClean="0"/>
              <a:t>                                      </a:t>
            </a:r>
            <a:r>
              <a:rPr lang="zh-CN" altLang="en-US" dirty="0" smtClean="0"/>
              <a:t>：每数据能量，用于衡量计算数据消耗的能量，也可看成是功耗每吞吐率</a:t>
            </a:r>
            <a:endParaRPr lang="en-US" altLang="zh-CN" dirty="0" smtClean="0"/>
          </a:p>
          <a:p>
            <a:endParaRPr lang="en-US" altLang="zh-CN" dirty="0" smtClean="0"/>
          </a:p>
          <a:p>
            <a:endParaRPr lang="en-US" altLang="zh-CN" dirty="0" smtClean="0"/>
          </a:p>
          <a:p>
            <a:r>
              <a:rPr lang="en-US" altLang="zh-CN" dirty="0" smtClean="0"/>
              <a:t>                                    :   :</a:t>
            </a:r>
            <a:r>
              <a:rPr lang="zh-CN" altLang="en-US" dirty="0" smtClean="0"/>
              <a:t>能量时间积，能耗性能相关的参数，可代表获得给定吞吐率时消耗的能量</a:t>
            </a:r>
            <a:endParaRPr lang="zh-CN" altLang="en-US" dirty="0"/>
          </a:p>
        </p:txBody>
      </p:sp>
      <p:pic>
        <p:nvPicPr>
          <p:cNvPr id="17960963" name="Picture 3"/>
          <p:cNvPicPr>
            <a:picLocks noChangeAspect="1" noChangeArrowheads="1"/>
          </p:cNvPicPr>
          <p:nvPr/>
        </p:nvPicPr>
        <p:blipFill>
          <a:blip r:embed="rId2" cstate="print"/>
          <a:srcRect/>
          <a:stretch>
            <a:fillRect/>
          </a:stretch>
        </p:blipFill>
        <p:spPr bwMode="auto">
          <a:xfrm>
            <a:off x="539552" y="908720"/>
            <a:ext cx="1781175" cy="552450"/>
          </a:xfrm>
          <a:prstGeom prst="rect">
            <a:avLst/>
          </a:prstGeom>
          <a:noFill/>
          <a:ln w="9525">
            <a:noFill/>
            <a:miter lim="800000"/>
            <a:headEnd/>
            <a:tailEnd/>
          </a:ln>
        </p:spPr>
      </p:pic>
      <p:pic>
        <p:nvPicPr>
          <p:cNvPr id="17960965" name="Picture 5"/>
          <p:cNvPicPr>
            <a:picLocks noChangeAspect="1" noChangeArrowheads="1"/>
          </p:cNvPicPr>
          <p:nvPr/>
        </p:nvPicPr>
        <p:blipFill>
          <a:blip r:embed="rId3" cstate="print"/>
          <a:srcRect/>
          <a:stretch>
            <a:fillRect/>
          </a:stretch>
        </p:blipFill>
        <p:spPr bwMode="auto">
          <a:xfrm>
            <a:off x="467544" y="1916832"/>
            <a:ext cx="2657475" cy="381000"/>
          </a:xfrm>
          <a:prstGeom prst="rect">
            <a:avLst/>
          </a:prstGeom>
          <a:noFill/>
          <a:ln w="9525">
            <a:noFill/>
            <a:miter lim="800000"/>
            <a:headEnd/>
            <a:tailEnd/>
          </a:ln>
        </p:spPr>
      </p:pic>
      <p:pic>
        <p:nvPicPr>
          <p:cNvPr id="17960966" name="Picture 6"/>
          <p:cNvPicPr>
            <a:picLocks noChangeAspect="1" noChangeArrowheads="1"/>
          </p:cNvPicPr>
          <p:nvPr/>
        </p:nvPicPr>
        <p:blipFill>
          <a:blip r:embed="rId4" cstate="print"/>
          <a:srcRect/>
          <a:stretch>
            <a:fillRect/>
          </a:stretch>
        </p:blipFill>
        <p:spPr bwMode="auto">
          <a:xfrm>
            <a:off x="611560" y="3068960"/>
            <a:ext cx="2990850" cy="466725"/>
          </a:xfrm>
          <a:prstGeom prst="rect">
            <a:avLst/>
          </a:prstGeom>
          <a:noFill/>
          <a:ln w="9525">
            <a:noFill/>
            <a:miter lim="800000"/>
            <a:headEnd/>
            <a:tailEnd/>
          </a:ln>
        </p:spPr>
      </p:pic>
      <p:pic>
        <p:nvPicPr>
          <p:cNvPr id="17960967" name="Picture 7"/>
          <p:cNvPicPr>
            <a:picLocks noChangeAspect="1" noChangeArrowheads="1"/>
          </p:cNvPicPr>
          <p:nvPr/>
        </p:nvPicPr>
        <p:blipFill>
          <a:blip r:embed="rId5" cstate="print"/>
          <a:srcRect/>
          <a:stretch>
            <a:fillRect/>
          </a:stretch>
        </p:blipFill>
        <p:spPr bwMode="auto">
          <a:xfrm>
            <a:off x="7164288" y="2348880"/>
            <a:ext cx="1238250" cy="381000"/>
          </a:xfrm>
          <a:prstGeom prst="rect">
            <a:avLst/>
          </a:prstGeom>
          <a:noFill/>
          <a:ln w="9525">
            <a:noFill/>
            <a:miter lim="800000"/>
            <a:headEnd/>
            <a:tailEnd/>
          </a:ln>
        </p:spPr>
      </p:pic>
      <p:pic>
        <p:nvPicPr>
          <p:cNvPr id="17960969" name="Picture 9"/>
          <p:cNvPicPr>
            <a:picLocks noChangeAspect="1" noChangeArrowheads="1"/>
          </p:cNvPicPr>
          <p:nvPr/>
        </p:nvPicPr>
        <p:blipFill>
          <a:blip r:embed="rId6" cstate="print"/>
          <a:srcRect/>
          <a:stretch>
            <a:fillRect/>
          </a:stretch>
        </p:blipFill>
        <p:spPr bwMode="auto">
          <a:xfrm>
            <a:off x="6012160" y="3501008"/>
            <a:ext cx="1066800" cy="514350"/>
          </a:xfrm>
          <a:prstGeom prst="rect">
            <a:avLst/>
          </a:prstGeom>
          <a:noFill/>
          <a:ln w="9525">
            <a:noFill/>
            <a:miter lim="800000"/>
            <a:headEnd/>
            <a:tailEnd/>
          </a:ln>
        </p:spPr>
      </p:pic>
      <p:pic>
        <p:nvPicPr>
          <p:cNvPr id="17960970" name="Picture 10"/>
          <p:cNvPicPr>
            <a:picLocks noChangeAspect="1" noChangeArrowheads="1"/>
          </p:cNvPicPr>
          <p:nvPr/>
        </p:nvPicPr>
        <p:blipFill>
          <a:blip r:embed="rId7" cstate="print"/>
          <a:srcRect/>
          <a:stretch>
            <a:fillRect/>
          </a:stretch>
        </p:blipFill>
        <p:spPr bwMode="auto">
          <a:xfrm>
            <a:off x="1763688" y="3933056"/>
            <a:ext cx="5010150" cy="666750"/>
          </a:xfrm>
          <a:prstGeom prst="rect">
            <a:avLst/>
          </a:prstGeom>
          <a:noFill/>
          <a:ln w="9525">
            <a:noFill/>
            <a:miter lim="800000"/>
            <a:headEnd/>
            <a:tailEnd/>
          </a:ln>
        </p:spPr>
      </p:pic>
      <p:pic>
        <p:nvPicPr>
          <p:cNvPr id="17960971" name="Picture 11"/>
          <p:cNvPicPr>
            <a:picLocks noChangeAspect="1" noChangeArrowheads="1"/>
          </p:cNvPicPr>
          <p:nvPr/>
        </p:nvPicPr>
        <p:blipFill>
          <a:blip r:embed="rId8" cstate="print"/>
          <a:srcRect/>
          <a:stretch>
            <a:fillRect/>
          </a:stretch>
        </p:blipFill>
        <p:spPr bwMode="auto">
          <a:xfrm>
            <a:off x="395536" y="4653136"/>
            <a:ext cx="3162300" cy="533400"/>
          </a:xfrm>
          <a:prstGeom prst="rect">
            <a:avLst/>
          </a:prstGeom>
          <a:noFill/>
          <a:ln w="9525">
            <a:noFill/>
            <a:miter lim="800000"/>
            <a:headEnd/>
            <a:tailEnd/>
          </a:ln>
        </p:spPr>
      </p:pic>
      <p:pic>
        <p:nvPicPr>
          <p:cNvPr id="17960972" name="Picture 12"/>
          <p:cNvPicPr>
            <a:picLocks noChangeAspect="1" noChangeArrowheads="1"/>
          </p:cNvPicPr>
          <p:nvPr/>
        </p:nvPicPr>
        <p:blipFill>
          <a:blip r:embed="rId9" cstate="print"/>
          <a:srcRect/>
          <a:stretch>
            <a:fillRect/>
          </a:stretch>
        </p:blipFill>
        <p:spPr bwMode="auto">
          <a:xfrm>
            <a:off x="5868144" y="5373216"/>
            <a:ext cx="1943100" cy="514350"/>
          </a:xfrm>
          <a:prstGeom prst="rect">
            <a:avLst/>
          </a:prstGeom>
          <a:noFill/>
          <a:ln w="9525">
            <a:noFill/>
            <a:miter lim="800000"/>
            <a:headEnd/>
            <a:tailEnd/>
          </a:ln>
        </p:spPr>
      </p:pic>
      <p:sp>
        <p:nvSpPr>
          <p:cNvPr id="12" name="TextBox 11"/>
          <p:cNvSpPr txBox="1"/>
          <p:nvPr/>
        </p:nvSpPr>
        <p:spPr>
          <a:xfrm>
            <a:off x="5076056" y="692696"/>
            <a:ext cx="3312368" cy="369332"/>
          </a:xfrm>
          <a:prstGeom prst="rect">
            <a:avLst/>
          </a:prstGeom>
          <a:noFill/>
        </p:spPr>
        <p:txBody>
          <a:bodyPr wrap="square" rtlCol="0">
            <a:spAutoFit/>
          </a:bodyPr>
          <a:lstStyle/>
          <a:p>
            <a:r>
              <a:rPr lang="en-US" altLang="zh-CN" dirty="0" smtClean="0">
                <a:solidFill>
                  <a:srgbClr val="FF0000"/>
                </a:solidFill>
              </a:rPr>
              <a:t>PPA</a:t>
            </a:r>
            <a:r>
              <a:rPr lang="zh-CN" altLang="en-US" dirty="0" smtClean="0">
                <a:solidFill>
                  <a:srgbClr val="FF0000"/>
                </a:solidFill>
              </a:rPr>
              <a:t> </a:t>
            </a:r>
            <a:r>
              <a:rPr lang="zh-CN" altLang="en-US" dirty="0" smtClean="0">
                <a:solidFill>
                  <a:srgbClr val="FF0000"/>
                </a:solidFill>
              </a:rPr>
              <a:t> （功耗，性能，面积）</a:t>
            </a:r>
            <a:endParaRPr lang="en-US" altLang="zh-CN" dirty="0" smtClean="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滤波器的结构的各种指标</a:t>
            </a:r>
            <a:endParaRPr lang="zh-CN" altLang="en-US" dirty="0"/>
          </a:p>
        </p:txBody>
      </p:sp>
      <p:sp>
        <p:nvSpPr>
          <p:cNvPr id="3" name="内容占位符 2"/>
          <p:cNvSpPr>
            <a:spLocks noGrp="1"/>
          </p:cNvSpPr>
          <p:nvPr>
            <p:ph idx="1"/>
          </p:nvPr>
        </p:nvSpPr>
        <p:spPr/>
        <p:txBody>
          <a:bodyPr/>
          <a:lstStyle/>
          <a:p>
            <a:endParaRPr lang="zh-CN" altLang="en-US"/>
          </a:p>
        </p:txBody>
      </p:sp>
      <p:pic>
        <p:nvPicPr>
          <p:cNvPr id="17961986" name="Picture 2"/>
          <p:cNvPicPr>
            <a:picLocks noChangeAspect="1" noChangeArrowheads="1"/>
          </p:cNvPicPr>
          <p:nvPr/>
        </p:nvPicPr>
        <p:blipFill>
          <a:blip r:embed="rId2" cstate="print"/>
          <a:srcRect/>
          <a:stretch>
            <a:fillRect/>
          </a:stretch>
        </p:blipFill>
        <p:spPr bwMode="auto">
          <a:xfrm>
            <a:off x="1331640" y="1484784"/>
            <a:ext cx="4781550" cy="1876425"/>
          </a:xfrm>
          <a:prstGeom prst="rect">
            <a:avLst/>
          </a:prstGeom>
          <a:noFill/>
          <a:ln w="9525">
            <a:noFill/>
            <a:miter lim="800000"/>
            <a:headEnd/>
            <a:tailEnd/>
          </a:ln>
        </p:spPr>
      </p:pic>
      <p:pic>
        <p:nvPicPr>
          <p:cNvPr id="17961987" name="Picture 3"/>
          <p:cNvPicPr>
            <a:picLocks noChangeAspect="1" noChangeArrowheads="1"/>
          </p:cNvPicPr>
          <p:nvPr/>
        </p:nvPicPr>
        <p:blipFill>
          <a:blip r:embed="rId3" cstate="print"/>
          <a:srcRect/>
          <a:stretch>
            <a:fillRect/>
          </a:stretch>
        </p:blipFill>
        <p:spPr bwMode="auto">
          <a:xfrm>
            <a:off x="1115616" y="3429000"/>
            <a:ext cx="5619750" cy="26479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专用结构</a:t>
            </a:r>
            <a:r>
              <a:rPr lang="en-US" altLang="zh-CN" dirty="0" smtClean="0"/>
              <a:t>VS</a:t>
            </a:r>
            <a:r>
              <a:rPr lang="zh-CN" altLang="en-US" dirty="0" smtClean="0"/>
              <a:t>通用结构</a:t>
            </a:r>
            <a:endParaRPr lang="zh-CN" altLang="en-US" dirty="0"/>
          </a:p>
        </p:txBody>
      </p:sp>
      <p:sp>
        <p:nvSpPr>
          <p:cNvPr id="3" name="内容占位符 2"/>
          <p:cNvSpPr>
            <a:spLocks noGrp="1"/>
          </p:cNvSpPr>
          <p:nvPr>
            <p:ph idx="1"/>
          </p:nvPr>
        </p:nvSpPr>
        <p:spPr>
          <a:xfrm>
            <a:off x="457200" y="980728"/>
            <a:ext cx="3682752" cy="5328592"/>
          </a:xfrm>
        </p:spPr>
        <p:txBody>
          <a:bodyPr/>
          <a:lstStyle/>
          <a:p>
            <a:r>
              <a:rPr lang="zh-CN" altLang="en-US" sz="2000" dirty="0" smtClean="0"/>
              <a:t>专用结构能获得比通用处理结果更好的性能指标</a:t>
            </a:r>
            <a:endParaRPr lang="en-US" altLang="zh-CN" sz="2000" dirty="0" smtClean="0"/>
          </a:p>
          <a:p>
            <a:pPr lvl="1"/>
            <a:r>
              <a:rPr lang="zh-CN" altLang="en-US" sz="1800" dirty="0" smtClean="0"/>
              <a:t>能根据应用特点进行优化</a:t>
            </a:r>
            <a:endParaRPr lang="en-US" altLang="zh-CN" sz="1800" dirty="0" smtClean="0"/>
          </a:p>
          <a:p>
            <a:pPr lvl="1"/>
            <a:r>
              <a:rPr lang="zh-CN" altLang="en-US" sz="1800" dirty="0" smtClean="0"/>
              <a:t>获得面积、速度、功耗</a:t>
            </a:r>
            <a:endParaRPr lang="en-US" altLang="zh-CN" sz="1800" dirty="0" smtClean="0"/>
          </a:p>
          <a:p>
            <a:pPr lvl="1"/>
            <a:r>
              <a:rPr lang="zh-CN" altLang="en-US" sz="1800" dirty="0" smtClean="0"/>
              <a:t>造价</a:t>
            </a:r>
            <a:r>
              <a:rPr lang="zh-CN" altLang="en-US" sz="1800" dirty="0" smtClean="0"/>
              <a:t>高</a:t>
            </a:r>
            <a:r>
              <a:rPr lang="en-US" altLang="zh-CN" sz="1800" dirty="0" smtClean="0"/>
              <a:t>(NRE)</a:t>
            </a:r>
            <a:r>
              <a:rPr lang="zh-CN" altLang="en-US" sz="1800" dirty="0" smtClean="0"/>
              <a:t>、周期长、风险大，</a:t>
            </a:r>
            <a:endParaRPr lang="en-US" altLang="zh-CN" sz="1800" dirty="0" smtClean="0"/>
          </a:p>
          <a:p>
            <a:pPr lvl="1"/>
            <a:r>
              <a:rPr lang="en-US" altLang="zh-CN" sz="1800" dirty="0" smtClean="0"/>
              <a:t>1k-100K</a:t>
            </a:r>
            <a:r>
              <a:rPr lang="zh-CN" altLang="en-US" sz="1800" dirty="0" smtClean="0"/>
              <a:t>数量以上时选用</a:t>
            </a:r>
            <a:endParaRPr lang="en-US" altLang="zh-CN" sz="1800" dirty="0" smtClean="0"/>
          </a:p>
          <a:p>
            <a:pPr lvl="2"/>
            <a:endParaRPr lang="en-US" altLang="zh-CN" sz="1600" dirty="0" smtClean="0"/>
          </a:p>
          <a:p>
            <a:pPr lvl="2"/>
            <a:endParaRPr lang="en-US" altLang="zh-CN" sz="1600" dirty="0" smtClean="0"/>
          </a:p>
          <a:p>
            <a:pPr lvl="1">
              <a:buNone/>
            </a:pPr>
            <a:endParaRPr lang="zh-CN" altLang="en-US" sz="1800" dirty="0"/>
          </a:p>
        </p:txBody>
      </p:sp>
      <p:pic>
        <p:nvPicPr>
          <p:cNvPr id="17772546" name="Picture 2"/>
          <p:cNvPicPr>
            <a:picLocks noChangeAspect="1" noChangeArrowheads="1"/>
          </p:cNvPicPr>
          <p:nvPr/>
        </p:nvPicPr>
        <p:blipFill>
          <a:blip r:embed="rId2" cstate="print"/>
          <a:srcRect/>
          <a:stretch>
            <a:fillRect/>
          </a:stretch>
        </p:blipFill>
        <p:spPr bwMode="auto">
          <a:xfrm>
            <a:off x="4067944" y="1335434"/>
            <a:ext cx="4824536" cy="2104530"/>
          </a:xfrm>
          <a:prstGeom prst="rect">
            <a:avLst/>
          </a:prstGeom>
          <a:noFill/>
          <a:ln w="9525">
            <a:noFill/>
            <a:miter lim="800000"/>
            <a:headEnd/>
            <a:tailEnd/>
          </a:ln>
        </p:spPr>
      </p:pic>
      <p:pic>
        <p:nvPicPr>
          <p:cNvPr id="17772547" name="Picture 3"/>
          <p:cNvPicPr>
            <a:picLocks noChangeAspect="1" noChangeArrowheads="1"/>
          </p:cNvPicPr>
          <p:nvPr/>
        </p:nvPicPr>
        <p:blipFill>
          <a:blip r:embed="rId3" cstate="print"/>
          <a:srcRect/>
          <a:stretch>
            <a:fillRect/>
          </a:stretch>
        </p:blipFill>
        <p:spPr bwMode="auto">
          <a:xfrm>
            <a:off x="4067944" y="4077072"/>
            <a:ext cx="4824536" cy="1434785"/>
          </a:xfrm>
          <a:prstGeom prst="rect">
            <a:avLst/>
          </a:prstGeom>
          <a:noFill/>
          <a:ln w="9525">
            <a:noFill/>
            <a:miter lim="800000"/>
            <a:headEnd/>
            <a:tailEnd/>
          </a:ln>
        </p:spPr>
      </p:pic>
      <p:sp>
        <p:nvSpPr>
          <p:cNvPr id="6" name="矩形 5"/>
          <p:cNvSpPr/>
          <p:nvPr/>
        </p:nvSpPr>
        <p:spPr>
          <a:xfrm>
            <a:off x="4283968" y="2780928"/>
            <a:ext cx="4392488" cy="504056"/>
          </a:xfrm>
          <a:prstGeom prst="rect">
            <a:avLst/>
          </a:prstGeom>
          <a:solidFill>
            <a:srgbClr val="00B050">
              <a:alpha val="23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p>
        </p:txBody>
      </p:sp>
      <p:sp>
        <p:nvSpPr>
          <p:cNvPr id="7" name="矩形 6"/>
          <p:cNvSpPr/>
          <p:nvPr/>
        </p:nvSpPr>
        <p:spPr>
          <a:xfrm>
            <a:off x="4211960" y="4797152"/>
            <a:ext cx="4392488" cy="504056"/>
          </a:xfrm>
          <a:prstGeom prst="rect">
            <a:avLst/>
          </a:prstGeom>
          <a:solidFill>
            <a:srgbClr val="00B050">
              <a:alpha val="23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p>
        </p:txBody>
      </p:sp>
      <p:pic>
        <p:nvPicPr>
          <p:cNvPr id="17772548" name="Picture 4"/>
          <p:cNvPicPr>
            <a:picLocks noChangeAspect="1" noChangeArrowheads="1"/>
          </p:cNvPicPr>
          <p:nvPr/>
        </p:nvPicPr>
        <p:blipFill>
          <a:blip r:embed="rId4" cstate="print"/>
          <a:srcRect/>
          <a:stretch>
            <a:fillRect/>
          </a:stretch>
        </p:blipFill>
        <p:spPr bwMode="auto">
          <a:xfrm>
            <a:off x="323528" y="4365104"/>
            <a:ext cx="3672408" cy="2108044"/>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组合计算的</a:t>
            </a:r>
            <a:r>
              <a:rPr lang="zh-CN" altLang="en-US" dirty="0" smtClean="0"/>
              <a:t>优化</a:t>
            </a:r>
            <a:endParaRPr lang="zh-CN" altLang="en-US" dirty="0"/>
          </a:p>
        </p:txBody>
      </p:sp>
      <p:sp>
        <p:nvSpPr>
          <p:cNvPr id="3" name="内容占位符 2"/>
          <p:cNvSpPr>
            <a:spLocks noGrp="1"/>
          </p:cNvSpPr>
          <p:nvPr>
            <p:ph idx="1"/>
          </p:nvPr>
        </p:nvSpPr>
        <p:spPr/>
        <p:txBody>
          <a:bodyPr/>
          <a:lstStyle/>
          <a:p>
            <a:r>
              <a:rPr lang="zh-CN" altLang="en-US" dirty="0" smtClean="0"/>
              <a:t>对于复杂的组合计算函数通常使用三种方法优化：</a:t>
            </a:r>
          </a:p>
          <a:p>
            <a:pPr lvl="1"/>
            <a:r>
              <a:rPr lang="zh-CN" altLang="en-US" dirty="0" smtClean="0"/>
              <a:t>分解：将函数</a:t>
            </a:r>
            <a:r>
              <a:rPr lang="en-US" altLang="zh-CN" dirty="0" smtClean="0"/>
              <a:t>f</a:t>
            </a:r>
            <a:r>
              <a:rPr lang="zh-CN" altLang="en-US" dirty="0" smtClean="0"/>
              <a:t>分解为一系列被执行的子函数，分时共享相同的硬件，顺序完成所有的的操作。</a:t>
            </a:r>
          </a:p>
          <a:p>
            <a:pPr lvl="1"/>
            <a:r>
              <a:rPr lang="zh-CN" altLang="en-US" dirty="0" smtClean="0"/>
              <a:t>流水线：将函数</a:t>
            </a:r>
            <a:r>
              <a:rPr lang="en-US" altLang="zh-CN" dirty="0" smtClean="0"/>
              <a:t>f</a:t>
            </a:r>
            <a:r>
              <a:rPr lang="zh-CN" altLang="en-US" dirty="0" smtClean="0"/>
              <a:t>分解，使用流水线操作以提高计算速率</a:t>
            </a:r>
            <a:endParaRPr lang="en-US" altLang="zh-CN" dirty="0" smtClean="0"/>
          </a:p>
          <a:p>
            <a:pPr lvl="1"/>
            <a:r>
              <a:rPr lang="zh-CN" altLang="en-US" dirty="0" smtClean="0"/>
              <a:t>复制：复制</a:t>
            </a:r>
            <a:r>
              <a:rPr lang="en-US" altLang="zh-CN" dirty="0" smtClean="0"/>
              <a:t>f</a:t>
            </a:r>
            <a:r>
              <a:rPr lang="zh-CN" altLang="en-US" dirty="0" smtClean="0"/>
              <a:t>的硬件</a:t>
            </a:r>
            <a:r>
              <a:rPr lang="en-US" altLang="zh-CN" dirty="0" smtClean="0"/>
              <a:t>, </a:t>
            </a:r>
            <a:r>
              <a:rPr lang="zh-CN" altLang="en-US" dirty="0" smtClean="0"/>
              <a:t>多个单元同时工作。</a:t>
            </a:r>
            <a:endParaRPr lang="en-US" altLang="zh-CN" dirty="0" smtClean="0"/>
          </a:p>
          <a:p>
            <a:r>
              <a:rPr lang="zh-CN" altLang="en-US" dirty="0" smtClean="0"/>
              <a:t>原始电路及指标</a:t>
            </a:r>
            <a:endParaRPr lang="en-US" altLang="zh-CN" dirty="0" smtClean="0"/>
          </a:p>
          <a:p>
            <a:endParaRPr lang="en-US" altLang="zh-CN" dirty="0" smtClean="0"/>
          </a:p>
          <a:p>
            <a:pPr lvl="1"/>
            <a:endParaRPr lang="zh-CN" altLang="en-US" dirty="0"/>
          </a:p>
        </p:txBody>
      </p:sp>
      <p:pic>
        <p:nvPicPr>
          <p:cNvPr id="17963011" name="Picture 3"/>
          <p:cNvPicPr>
            <a:picLocks noChangeAspect="1" noChangeArrowheads="1"/>
          </p:cNvPicPr>
          <p:nvPr/>
        </p:nvPicPr>
        <p:blipFill>
          <a:blip r:embed="rId2" cstate="print"/>
          <a:srcRect/>
          <a:stretch>
            <a:fillRect/>
          </a:stretch>
        </p:blipFill>
        <p:spPr bwMode="auto">
          <a:xfrm>
            <a:off x="5364088" y="3933056"/>
            <a:ext cx="4111699" cy="2333450"/>
          </a:xfrm>
          <a:prstGeom prst="rect">
            <a:avLst/>
          </a:prstGeom>
          <a:noFill/>
          <a:ln w="9525">
            <a:noFill/>
            <a:miter lim="800000"/>
            <a:headEnd/>
            <a:tailEnd/>
          </a:ln>
        </p:spPr>
      </p:pic>
      <p:pic>
        <p:nvPicPr>
          <p:cNvPr id="17963012" name="Picture 4"/>
          <p:cNvPicPr>
            <a:picLocks noChangeAspect="1" noChangeArrowheads="1"/>
          </p:cNvPicPr>
          <p:nvPr/>
        </p:nvPicPr>
        <p:blipFill>
          <a:blip r:embed="rId3" cstate="print"/>
          <a:srcRect/>
          <a:stretch>
            <a:fillRect/>
          </a:stretch>
        </p:blipFill>
        <p:spPr bwMode="auto">
          <a:xfrm>
            <a:off x="251520" y="4293096"/>
            <a:ext cx="5076056" cy="166545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en-US" dirty="0" smtClean="0"/>
              <a:t>分解：</a:t>
            </a:r>
            <a:endParaRPr lang="en-US" altLang="zh-CN" dirty="0" smtClean="0"/>
          </a:p>
          <a:p>
            <a:pPr lvl="1"/>
            <a:r>
              <a:rPr lang="zh-CN" altLang="en-US" dirty="0" smtClean="0"/>
              <a:t>将函数</a:t>
            </a:r>
            <a:r>
              <a:rPr lang="en-US" altLang="zh-CN" dirty="0" smtClean="0"/>
              <a:t>f</a:t>
            </a:r>
            <a:r>
              <a:rPr lang="zh-CN" altLang="en-US" dirty="0" smtClean="0"/>
              <a:t>分解为一系列被执行的子函数，分时共享相同的硬件，顺序完成所有的的操作</a:t>
            </a:r>
            <a:endParaRPr lang="en-US" altLang="zh-CN" dirty="0" smtClean="0"/>
          </a:p>
          <a:p>
            <a:pPr lvl="1"/>
            <a:r>
              <a:rPr lang="zh-CN" altLang="en-US" dirty="0" smtClean="0"/>
              <a:t>引入需要控制器，子操作可以在时间上资源共享</a:t>
            </a:r>
            <a:endParaRPr lang="en-US" altLang="zh-CN" dirty="0" smtClean="0"/>
          </a:p>
          <a:p>
            <a:pPr lvl="1"/>
            <a:r>
              <a:rPr lang="zh-CN" altLang="en-US" dirty="0" smtClean="0"/>
              <a:t>在方便资源共享时使用</a:t>
            </a:r>
            <a:endParaRPr lang="en-US" altLang="zh-CN" dirty="0" smtClean="0"/>
          </a:p>
          <a:p>
            <a:pPr lvl="1"/>
            <a:endParaRPr lang="zh-CN" altLang="en-US" dirty="0"/>
          </a:p>
        </p:txBody>
      </p:sp>
      <p:pic>
        <p:nvPicPr>
          <p:cNvPr id="17964034" name="Picture 2"/>
          <p:cNvPicPr>
            <a:picLocks noChangeAspect="1" noChangeArrowheads="1"/>
          </p:cNvPicPr>
          <p:nvPr/>
        </p:nvPicPr>
        <p:blipFill>
          <a:blip r:embed="rId2" cstate="print"/>
          <a:srcRect/>
          <a:stretch>
            <a:fillRect/>
          </a:stretch>
        </p:blipFill>
        <p:spPr bwMode="auto">
          <a:xfrm>
            <a:off x="2627784" y="3140968"/>
            <a:ext cx="5328592" cy="1356468"/>
          </a:xfrm>
          <a:prstGeom prst="rect">
            <a:avLst/>
          </a:prstGeom>
          <a:noFill/>
          <a:ln w="9525">
            <a:noFill/>
            <a:miter lim="800000"/>
            <a:headEnd/>
            <a:tailEnd/>
          </a:ln>
        </p:spPr>
      </p:pic>
      <p:pic>
        <p:nvPicPr>
          <p:cNvPr id="17964035" name="Picture 3"/>
          <p:cNvPicPr>
            <a:picLocks noChangeAspect="1" noChangeArrowheads="1"/>
          </p:cNvPicPr>
          <p:nvPr/>
        </p:nvPicPr>
        <p:blipFill>
          <a:blip r:embed="rId3" cstate="print"/>
          <a:srcRect/>
          <a:stretch>
            <a:fillRect/>
          </a:stretch>
        </p:blipFill>
        <p:spPr bwMode="auto">
          <a:xfrm>
            <a:off x="2987824" y="4437112"/>
            <a:ext cx="5184576" cy="1920679"/>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965058" name="Picture 2"/>
          <p:cNvPicPr>
            <a:picLocks noChangeAspect="1" noChangeArrowheads="1"/>
          </p:cNvPicPr>
          <p:nvPr/>
        </p:nvPicPr>
        <p:blipFill>
          <a:blip r:embed="rId2" cstate="print"/>
          <a:srcRect/>
          <a:stretch>
            <a:fillRect/>
          </a:stretch>
        </p:blipFill>
        <p:spPr bwMode="auto">
          <a:xfrm>
            <a:off x="899592" y="1772816"/>
            <a:ext cx="7344816" cy="2014494"/>
          </a:xfrm>
          <a:prstGeom prst="rect">
            <a:avLst/>
          </a:prstGeom>
          <a:noFill/>
          <a:ln w="9525">
            <a:noFill/>
            <a:miter lim="800000"/>
            <a:headEnd/>
            <a:tailEnd/>
          </a:ln>
        </p:spPr>
      </p:pic>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en-US" dirty="0" smtClean="0"/>
              <a:t>流水线</a:t>
            </a:r>
            <a:endParaRPr lang="en-US" altLang="zh-CN" dirty="0" smtClean="0"/>
          </a:p>
          <a:p>
            <a:pPr lvl="1"/>
            <a:r>
              <a:rPr lang="zh-CN" altLang="en-US" dirty="0" smtClean="0"/>
              <a:t>将函数</a:t>
            </a:r>
            <a:r>
              <a:rPr lang="en-US" altLang="zh-CN" dirty="0" smtClean="0"/>
              <a:t>f</a:t>
            </a:r>
            <a:r>
              <a:rPr lang="zh-CN" altLang="en-US" dirty="0" smtClean="0"/>
              <a:t>分解，使用将操作分解到不同的流水级，以提高计算速率</a:t>
            </a:r>
            <a:endParaRPr lang="en-US" altLang="zh-CN" dirty="0" smtClean="0"/>
          </a:p>
          <a:p>
            <a:pPr lvl="1"/>
            <a:endParaRPr lang="en-US" altLang="zh-CN" dirty="0" smtClean="0"/>
          </a:p>
          <a:p>
            <a:pPr lvl="1"/>
            <a:endParaRPr lang="zh-CN" altLang="en-US" dirty="0"/>
          </a:p>
        </p:txBody>
      </p:sp>
      <p:pic>
        <p:nvPicPr>
          <p:cNvPr id="17965059" name="Picture 3"/>
          <p:cNvPicPr>
            <a:picLocks noChangeAspect="1" noChangeArrowheads="1"/>
          </p:cNvPicPr>
          <p:nvPr/>
        </p:nvPicPr>
        <p:blipFill>
          <a:blip r:embed="rId3" cstate="print"/>
          <a:srcRect/>
          <a:stretch>
            <a:fillRect/>
          </a:stretch>
        </p:blipFill>
        <p:spPr bwMode="auto">
          <a:xfrm>
            <a:off x="3995936" y="3861048"/>
            <a:ext cx="4320480" cy="2473318"/>
          </a:xfrm>
          <a:prstGeom prst="rect">
            <a:avLst/>
          </a:prstGeom>
          <a:noFill/>
          <a:ln w="9525">
            <a:noFill/>
            <a:miter lim="800000"/>
            <a:headEnd/>
            <a:tailEnd/>
          </a:ln>
        </p:spPr>
      </p:pic>
      <p:sp>
        <p:nvSpPr>
          <p:cNvPr id="6" name="TextBox 5"/>
          <p:cNvSpPr txBox="1"/>
          <p:nvPr/>
        </p:nvSpPr>
        <p:spPr>
          <a:xfrm>
            <a:off x="467544" y="4869160"/>
            <a:ext cx="3312368" cy="923330"/>
          </a:xfrm>
          <a:prstGeom prst="rect">
            <a:avLst/>
          </a:prstGeom>
          <a:noFill/>
        </p:spPr>
        <p:txBody>
          <a:bodyPr wrap="square" rtlCol="0">
            <a:spAutoFit/>
          </a:bodyPr>
          <a:lstStyle/>
          <a:p>
            <a:r>
              <a:rPr lang="zh-CN" altLang="en-US" dirty="0" smtClean="0">
                <a:solidFill>
                  <a:srgbClr val="FF0000"/>
                </a:solidFill>
              </a:rPr>
              <a:t>这里没有涉及具体的流水设计时的问题。只是简单的对比了</a:t>
            </a:r>
            <a:r>
              <a:rPr lang="en-US" altLang="zh-CN" dirty="0" smtClean="0">
                <a:solidFill>
                  <a:srgbClr val="FF0000"/>
                </a:solidFill>
              </a:rPr>
              <a:t>PPA</a:t>
            </a:r>
            <a:endParaRPr lang="en-US" altLang="zh-CN" dirty="0" smtClean="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dirty="0"/>
          </a:p>
        </p:txBody>
      </p:sp>
      <p:sp>
        <p:nvSpPr>
          <p:cNvPr id="3" name="内容占位符 2"/>
          <p:cNvSpPr>
            <a:spLocks noGrp="1"/>
          </p:cNvSpPr>
          <p:nvPr>
            <p:ph idx="1"/>
          </p:nvPr>
        </p:nvSpPr>
        <p:spPr/>
        <p:txBody>
          <a:bodyPr/>
          <a:lstStyle/>
          <a:p>
            <a:r>
              <a:rPr lang="zh-CN" altLang="en-US" dirty="0" smtClean="0"/>
              <a:t>流水线不是越深越好</a:t>
            </a:r>
            <a:endParaRPr lang="en-US" altLang="zh-CN" dirty="0" smtClean="0"/>
          </a:p>
          <a:p>
            <a:pPr lvl="1"/>
            <a:r>
              <a:rPr lang="zh-CN" altLang="en-US" dirty="0" smtClean="0"/>
              <a:t>级数少的大粒度流水，可用较小的面积获得更高的吞吐率</a:t>
            </a:r>
            <a:endParaRPr lang="en-US" altLang="zh-CN" dirty="0" smtClean="0"/>
          </a:p>
          <a:p>
            <a:pPr lvl="1"/>
            <a:r>
              <a:rPr lang="zh-CN" altLang="en-US" dirty="0" smtClean="0"/>
              <a:t>当流水级数多的深度流水（超流水时）收益下降，甚至变坏</a:t>
            </a:r>
            <a:endParaRPr lang="en-US" altLang="zh-CN" dirty="0" smtClean="0"/>
          </a:p>
          <a:p>
            <a:pPr lvl="1"/>
            <a:r>
              <a:rPr lang="zh-CN" altLang="en-US" dirty="0" smtClean="0"/>
              <a:t>一般的流水深度在</a:t>
            </a:r>
            <a:r>
              <a:rPr lang="en-US" altLang="zh-CN" dirty="0" smtClean="0"/>
              <a:t>50-10</a:t>
            </a:r>
            <a:r>
              <a:rPr lang="zh-CN" altLang="en-US" dirty="0" smtClean="0"/>
              <a:t>个</a:t>
            </a:r>
            <a:r>
              <a:rPr lang="en-US" altLang="zh-CN" dirty="0" smtClean="0"/>
              <a:t>FO</a:t>
            </a:r>
            <a:r>
              <a:rPr lang="en-US" altLang="zh-CN" baseline="-25000" dirty="0" smtClean="0"/>
              <a:t>4</a:t>
            </a:r>
            <a:r>
              <a:rPr lang="zh-CN" altLang="en-US" dirty="0" smtClean="0"/>
              <a:t>延迟</a:t>
            </a:r>
            <a:endParaRPr lang="en-US" altLang="zh-CN" dirty="0" smtClean="0"/>
          </a:p>
          <a:p>
            <a:pPr lvl="1"/>
            <a:endParaRPr lang="en-US" altLang="zh-CN" dirty="0" smtClean="0"/>
          </a:p>
          <a:p>
            <a:pPr lvl="1"/>
            <a:endParaRPr lang="zh-CN" altLang="en-US" dirty="0"/>
          </a:p>
        </p:txBody>
      </p:sp>
      <p:pic>
        <p:nvPicPr>
          <p:cNvPr id="17966082" name="Picture 2"/>
          <p:cNvPicPr>
            <a:picLocks noChangeAspect="1" noChangeArrowheads="1"/>
          </p:cNvPicPr>
          <p:nvPr/>
        </p:nvPicPr>
        <p:blipFill>
          <a:blip r:embed="rId2" cstate="print"/>
          <a:srcRect/>
          <a:stretch>
            <a:fillRect/>
          </a:stretch>
        </p:blipFill>
        <p:spPr bwMode="auto">
          <a:xfrm>
            <a:off x="0" y="2564904"/>
            <a:ext cx="5827415" cy="3788202"/>
          </a:xfrm>
          <a:prstGeom prst="rect">
            <a:avLst/>
          </a:prstGeom>
          <a:noFill/>
          <a:ln w="9525">
            <a:noFill/>
            <a:miter lim="800000"/>
            <a:headEnd/>
            <a:tailEnd/>
          </a:ln>
        </p:spPr>
      </p:pic>
      <p:pic>
        <p:nvPicPr>
          <p:cNvPr id="17966084" name="Picture 4"/>
          <p:cNvPicPr>
            <a:picLocks noChangeAspect="1" noChangeArrowheads="1"/>
          </p:cNvPicPr>
          <p:nvPr/>
        </p:nvPicPr>
        <p:blipFill>
          <a:blip r:embed="rId3" cstate="print"/>
          <a:srcRect/>
          <a:stretch>
            <a:fillRect/>
          </a:stretch>
        </p:blipFill>
        <p:spPr bwMode="auto">
          <a:xfrm>
            <a:off x="5388164" y="2708920"/>
            <a:ext cx="3755836" cy="1440160"/>
          </a:xfrm>
          <a:prstGeom prst="rect">
            <a:avLst/>
          </a:prstGeom>
          <a:noFill/>
          <a:ln w="9525">
            <a:noFill/>
            <a:miter lim="800000"/>
            <a:headEnd/>
            <a:tailEnd/>
          </a:ln>
        </p:spPr>
      </p:pic>
      <p:pic>
        <p:nvPicPr>
          <p:cNvPr id="17966085" name="Picture 5"/>
          <p:cNvPicPr>
            <a:picLocks noChangeAspect="1" noChangeArrowheads="1"/>
          </p:cNvPicPr>
          <p:nvPr/>
        </p:nvPicPr>
        <p:blipFill>
          <a:blip r:embed="rId4" cstate="print"/>
          <a:srcRect/>
          <a:stretch>
            <a:fillRect/>
          </a:stretch>
        </p:blipFill>
        <p:spPr bwMode="auto">
          <a:xfrm>
            <a:off x="5419105" y="4221088"/>
            <a:ext cx="3724895" cy="2232248"/>
          </a:xfrm>
          <a:prstGeom prst="rect">
            <a:avLst/>
          </a:prstGeom>
          <a:noFill/>
          <a:ln w="9525">
            <a:noFill/>
            <a:miter lim="800000"/>
            <a:headEnd/>
            <a:tailEnd/>
          </a:ln>
        </p:spPr>
      </p:pic>
      <p:sp>
        <p:nvSpPr>
          <p:cNvPr id="9" name="矩形 8"/>
          <p:cNvSpPr/>
          <p:nvPr/>
        </p:nvSpPr>
        <p:spPr>
          <a:xfrm>
            <a:off x="5724128" y="5661248"/>
            <a:ext cx="2808312" cy="360040"/>
          </a:xfrm>
          <a:prstGeom prst="rect">
            <a:avLst/>
          </a:prstGeom>
          <a:solidFill>
            <a:srgbClr val="00B050">
              <a:alpha val="23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967106" name="Picture 2"/>
          <p:cNvPicPr>
            <a:picLocks noChangeAspect="1" noChangeArrowheads="1"/>
          </p:cNvPicPr>
          <p:nvPr/>
        </p:nvPicPr>
        <p:blipFill>
          <a:blip r:embed="rId2" cstate="print"/>
          <a:srcRect/>
          <a:stretch>
            <a:fillRect/>
          </a:stretch>
        </p:blipFill>
        <p:spPr bwMode="auto">
          <a:xfrm>
            <a:off x="611560" y="2132856"/>
            <a:ext cx="7280965" cy="2232248"/>
          </a:xfrm>
          <a:prstGeom prst="rect">
            <a:avLst/>
          </a:prstGeom>
          <a:noFill/>
          <a:ln w="9525">
            <a:noFill/>
            <a:miter lim="800000"/>
            <a:headEnd/>
            <a:tailEnd/>
          </a:ln>
        </p:spPr>
      </p:pic>
      <p:sp>
        <p:nvSpPr>
          <p:cNvPr id="2" name="标题 1"/>
          <p:cNvSpPr>
            <a:spLocks noGrp="1"/>
          </p:cNvSpPr>
          <p:nvPr>
            <p:ph type="title"/>
          </p:nvPr>
        </p:nvSpPr>
        <p:spPr/>
        <p:txBody>
          <a:bodyPr/>
          <a:lstStyle/>
          <a:p>
            <a:r>
              <a:rPr lang="zh-CN" altLang="en-US" dirty="0" smtClean="0"/>
              <a:t>复制</a:t>
            </a:r>
            <a:endParaRPr lang="zh-CN" altLang="en-US" dirty="0"/>
          </a:p>
        </p:txBody>
      </p:sp>
      <p:sp>
        <p:nvSpPr>
          <p:cNvPr id="3" name="内容占位符 2"/>
          <p:cNvSpPr>
            <a:spLocks noGrp="1"/>
          </p:cNvSpPr>
          <p:nvPr>
            <p:ph idx="1"/>
          </p:nvPr>
        </p:nvSpPr>
        <p:spPr/>
        <p:txBody>
          <a:bodyPr/>
          <a:lstStyle/>
          <a:p>
            <a:r>
              <a:rPr lang="zh-CN" altLang="en-US" dirty="0" smtClean="0"/>
              <a:t>使用复制的单元同时操作</a:t>
            </a:r>
            <a:endParaRPr lang="en-US" altLang="zh-CN" dirty="0" smtClean="0"/>
          </a:p>
          <a:p>
            <a:pPr lvl="1"/>
            <a:r>
              <a:rPr lang="zh-CN" altLang="en-US" dirty="0" smtClean="0"/>
              <a:t>需要控制器，以便保证任务分派和解决任务之间的相关。</a:t>
            </a:r>
            <a:endParaRPr lang="en-US" altLang="zh-CN" dirty="0" smtClean="0"/>
          </a:p>
          <a:p>
            <a:pPr lvl="1"/>
            <a:r>
              <a:rPr lang="zh-CN" altLang="en-US" dirty="0" smtClean="0"/>
              <a:t>面积、功耗换性能</a:t>
            </a:r>
            <a:endParaRPr lang="en-US" altLang="zh-CN" dirty="0" smtClean="0"/>
          </a:p>
          <a:p>
            <a:pPr lvl="1"/>
            <a:endParaRPr lang="zh-CN" altLang="en-US" dirty="0"/>
          </a:p>
        </p:txBody>
      </p:sp>
      <p:pic>
        <p:nvPicPr>
          <p:cNvPr id="17967107" name="Picture 3"/>
          <p:cNvPicPr>
            <a:picLocks noChangeAspect="1" noChangeArrowheads="1"/>
          </p:cNvPicPr>
          <p:nvPr/>
        </p:nvPicPr>
        <p:blipFill>
          <a:blip r:embed="rId3" cstate="print"/>
          <a:srcRect/>
          <a:stretch>
            <a:fillRect/>
          </a:stretch>
        </p:blipFill>
        <p:spPr bwMode="auto">
          <a:xfrm>
            <a:off x="395536" y="4365104"/>
            <a:ext cx="4990675" cy="2160240"/>
          </a:xfrm>
          <a:prstGeom prst="rect">
            <a:avLst/>
          </a:prstGeom>
          <a:noFill/>
          <a:ln w="9525">
            <a:noFill/>
            <a:miter lim="800000"/>
            <a:headEnd/>
            <a:tailEnd/>
          </a:ln>
        </p:spPr>
      </p:pic>
      <p:pic>
        <p:nvPicPr>
          <p:cNvPr id="17967108" name="Picture 4"/>
          <p:cNvPicPr>
            <a:picLocks noChangeAspect="1" noChangeArrowheads="1"/>
          </p:cNvPicPr>
          <p:nvPr/>
        </p:nvPicPr>
        <p:blipFill>
          <a:blip r:embed="rId4" cstate="print"/>
          <a:srcRect/>
          <a:stretch>
            <a:fillRect/>
          </a:stretch>
        </p:blipFill>
        <p:spPr bwMode="auto">
          <a:xfrm>
            <a:off x="6156176" y="4437112"/>
            <a:ext cx="2219744" cy="187220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17968131" name="Picture 3"/>
          <p:cNvPicPr>
            <a:picLocks noChangeAspect="1" noChangeArrowheads="1"/>
          </p:cNvPicPr>
          <p:nvPr/>
        </p:nvPicPr>
        <p:blipFill>
          <a:blip r:embed="rId2" cstate="print"/>
          <a:srcRect/>
          <a:stretch>
            <a:fillRect/>
          </a:stretch>
        </p:blipFill>
        <p:spPr bwMode="auto">
          <a:xfrm>
            <a:off x="683568" y="980728"/>
            <a:ext cx="8039100" cy="50673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969154" name="Picture 2"/>
          <p:cNvPicPr>
            <a:picLocks noChangeAspect="1" noChangeArrowheads="1"/>
          </p:cNvPicPr>
          <p:nvPr/>
        </p:nvPicPr>
        <p:blipFill>
          <a:blip r:embed="rId2" cstate="print"/>
          <a:srcRect/>
          <a:stretch>
            <a:fillRect/>
          </a:stretch>
        </p:blipFill>
        <p:spPr bwMode="auto">
          <a:xfrm>
            <a:off x="539552" y="1988840"/>
            <a:ext cx="8315325" cy="2171700"/>
          </a:xfrm>
          <a:prstGeom prst="rect">
            <a:avLst/>
          </a:prstGeom>
          <a:noFill/>
          <a:ln w="9525">
            <a:noFill/>
            <a:miter lim="800000"/>
            <a:headEnd/>
            <a:tailEnd/>
          </a:ln>
        </p:spPr>
      </p:pic>
      <p:sp>
        <p:nvSpPr>
          <p:cNvPr id="2" name="标题 1"/>
          <p:cNvSpPr>
            <a:spLocks noGrp="1"/>
          </p:cNvSpPr>
          <p:nvPr>
            <p:ph type="title"/>
          </p:nvPr>
        </p:nvSpPr>
        <p:spPr/>
        <p:txBody>
          <a:bodyPr/>
          <a:lstStyle/>
          <a:p>
            <a:r>
              <a:rPr lang="zh-CN" altLang="en-US" dirty="0" smtClean="0"/>
              <a:t>分时共享</a:t>
            </a:r>
            <a:endParaRPr lang="zh-CN" altLang="en-US" dirty="0"/>
          </a:p>
        </p:txBody>
      </p:sp>
      <p:sp>
        <p:nvSpPr>
          <p:cNvPr id="3" name="内容占位符 2"/>
          <p:cNvSpPr>
            <a:spLocks noGrp="1"/>
          </p:cNvSpPr>
          <p:nvPr>
            <p:ph idx="1"/>
          </p:nvPr>
        </p:nvSpPr>
        <p:spPr/>
        <p:txBody>
          <a:bodyPr/>
          <a:lstStyle/>
          <a:p>
            <a:r>
              <a:rPr lang="zh-CN" altLang="en-US" dirty="0" smtClean="0"/>
              <a:t>可并行的任务，如果使用相同的资源，可以调度到不同的时间上运行。</a:t>
            </a:r>
            <a:endParaRPr lang="en-US" altLang="zh-CN" dirty="0" smtClean="0"/>
          </a:p>
          <a:p>
            <a:pPr lvl="1"/>
            <a:r>
              <a:rPr lang="zh-CN" altLang="en-US" dirty="0" smtClean="0"/>
              <a:t>适合计算相同或相近的单元</a:t>
            </a:r>
            <a:endParaRPr lang="en-US" altLang="zh-CN" dirty="0" smtClean="0"/>
          </a:p>
          <a:p>
            <a:pPr lvl="1"/>
            <a:endParaRPr lang="en-US" altLang="zh-CN" dirty="0" smtClean="0"/>
          </a:p>
          <a:p>
            <a:pPr lvl="1"/>
            <a:endParaRPr lang="zh-CN" altLang="en-US" dirty="0"/>
          </a:p>
        </p:txBody>
      </p:sp>
      <p:pic>
        <p:nvPicPr>
          <p:cNvPr id="17969155" name="Picture 3"/>
          <p:cNvPicPr>
            <a:picLocks noChangeAspect="1" noChangeArrowheads="1"/>
          </p:cNvPicPr>
          <p:nvPr/>
        </p:nvPicPr>
        <p:blipFill>
          <a:blip r:embed="rId3" cstate="print"/>
          <a:srcRect/>
          <a:stretch>
            <a:fillRect/>
          </a:stretch>
        </p:blipFill>
        <p:spPr bwMode="auto">
          <a:xfrm>
            <a:off x="395536" y="3789040"/>
            <a:ext cx="5719806" cy="266429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重定时</a:t>
            </a:r>
            <a:endParaRPr lang="zh-CN" altLang="en-US" dirty="0"/>
          </a:p>
        </p:txBody>
      </p:sp>
      <p:sp>
        <p:nvSpPr>
          <p:cNvPr id="3" name="内容占位符 2"/>
          <p:cNvSpPr>
            <a:spLocks noGrp="1"/>
          </p:cNvSpPr>
          <p:nvPr>
            <p:ph idx="1"/>
          </p:nvPr>
        </p:nvSpPr>
        <p:spPr/>
        <p:txBody>
          <a:bodyPr/>
          <a:lstStyle/>
          <a:p>
            <a:r>
              <a:rPr lang="zh-CN" altLang="en-US" sz="2000" dirty="0" smtClean="0"/>
              <a:t>重定时通过移动寄存器的位置，在保持功能不变的同时优化电路性能，是一种时序电路的等价变换，有一套完整的理论，是自动化工具里常用的优化时序电路的方法。</a:t>
            </a:r>
            <a:endParaRPr lang="en-US" altLang="zh-CN" sz="2000" dirty="0" smtClean="0"/>
          </a:p>
          <a:p>
            <a:r>
              <a:rPr lang="zh-CN" altLang="en-US" sz="2000" dirty="0" smtClean="0"/>
              <a:t>重定时可用</a:t>
            </a:r>
            <a:r>
              <a:rPr lang="en-US" altLang="zh-CN" sz="2000" dirty="0" smtClean="0"/>
              <a:t>DDG</a:t>
            </a:r>
            <a:r>
              <a:rPr lang="zh-CN" altLang="en-US" sz="2000" dirty="0" smtClean="0"/>
              <a:t>的形式表示，数学表示是</a:t>
            </a:r>
            <a:r>
              <a:rPr lang="en-US" altLang="zh-CN" sz="2000" dirty="0" err="1" smtClean="0"/>
              <a:t>G</a:t>
            </a:r>
            <a:r>
              <a:rPr lang="en-US" altLang="zh-CN" sz="2000" baseline="-25000" dirty="0" err="1" smtClean="0"/>
              <a:t>sn</a:t>
            </a:r>
            <a:r>
              <a:rPr lang="en-US" altLang="zh-CN" sz="2000" dirty="0" smtClean="0"/>
              <a:t>(V,E,W)</a:t>
            </a:r>
          </a:p>
          <a:p>
            <a:pPr lvl="1"/>
            <a:r>
              <a:rPr lang="zh-CN" altLang="en-US" sz="1600" dirty="0" smtClean="0"/>
              <a:t>节点：组合计算，可在其上标注该组合逻辑的延时</a:t>
            </a:r>
          </a:p>
          <a:p>
            <a:pPr lvl="1"/>
            <a:r>
              <a:rPr lang="zh-CN" altLang="en-US" sz="1600" dirty="0" smtClean="0"/>
              <a:t>边：数据依赖关系</a:t>
            </a:r>
          </a:p>
          <a:p>
            <a:pPr lvl="1"/>
            <a:r>
              <a:rPr lang="zh-CN" altLang="en-US" sz="1600" dirty="0" smtClean="0"/>
              <a:t>边上的权重，代表寄存器的个数</a:t>
            </a:r>
          </a:p>
          <a:p>
            <a:pPr lvl="1"/>
            <a:endParaRPr lang="en-US" altLang="zh-CN" sz="1600" dirty="0" smtClean="0"/>
          </a:p>
          <a:p>
            <a:endParaRPr lang="en-US" altLang="zh-CN" sz="2000" dirty="0" smtClean="0"/>
          </a:p>
          <a:p>
            <a:endParaRPr lang="en-US" altLang="zh-CN" sz="2000" dirty="0" smtClean="0"/>
          </a:p>
          <a:p>
            <a:endParaRPr lang="en-US" altLang="zh-CN" sz="2000" dirty="0" smtClean="0"/>
          </a:p>
          <a:p>
            <a:endParaRPr lang="en-US" altLang="zh-CN" sz="2000" dirty="0" smtClean="0"/>
          </a:p>
          <a:p>
            <a:pPr lvl="1"/>
            <a:endParaRPr lang="zh-CN" altLang="en-US" sz="1800" dirty="0"/>
          </a:p>
        </p:txBody>
      </p:sp>
      <p:pic>
        <p:nvPicPr>
          <p:cNvPr id="17925122" name="Picture 2"/>
          <p:cNvPicPr>
            <a:picLocks noChangeAspect="1" noChangeArrowheads="1"/>
          </p:cNvPicPr>
          <p:nvPr/>
        </p:nvPicPr>
        <p:blipFill>
          <a:blip r:embed="rId2" cstate="print"/>
          <a:srcRect/>
          <a:stretch>
            <a:fillRect/>
          </a:stretch>
        </p:blipFill>
        <p:spPr bwMode="auto">
          <a:xfrm>
            <a:off x="251520" y="3717032"/>
            <a:ext cx="4517087" cy="2448272"/>
          </a:xfrm>
          <a:prstGeom prst="rect">
            <a:avLst/>
          </a:prstGeom>
          <a:noFill/>
          <a:ln w="9525">
            <a:noFill/>
            <a:miter lim="800000"/>
            <a:headEnd/>
            <a:tailEnd/>
          </a:ln>
        </p:spPr>
      </p:pic>
      <p:pic>
        <p:nvPicPr>
          <p:cNvPr id="17925123" name="Picture 3"/>
          <p:cNvPicPr>
            <a:picLocks noChangeAspect="1" noChangeArrowheads="1"/>
          </p:cNvPicPr>
          <p:nvPr/>
        </p:nvPicPr>
        <p:blipFill>
          <a:blip r:embed="rId3" cstate="print"/>
          <a:srcRect/>
          <a:stretch>
            <a:fillRect/>
          </a:stretch>
        </p:blipFill>
        <p:spPr bwMode="auto">
          <a:xfrm>
            <a:off x="4932040" y="3284984"/>
            <a:ext cx="3968955" cy="295232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重定时</a:t>
            </a:r>
            <a:endParaRPr lang="zh-CN" altLang="en-US" dirty="0"/>
          </a:p>
        </p:txBody>
      </p:sp>
      <p:sp>
        <p:nvSpPr>
          <p:cNvPr id="3" name="内容占位符 2"/>
          <p:cNvSpPr>
            <a:spLocks noGrp="1"/>
          </p:cNvSpPr>
          <p:nvPr>
            <p:ph idx="1"/>
          </p:nvPr>
        </p:nvSpPr>
        <p:spPr/>
        <p:txBody>
          <a:bodyPr/>
          <a:lstStyle/>
          <a:p>
            <a:r>
              <a:rPr lang="zh-CN" altLang="en-US" dirty="0" smtClean="0"/>
              <a:t>重定时的形式定义</a:t>
            </a:r>
            <a:endParaRPr lang="en-US" altLang="zh-CN" dirty="0" smtClean="0"/>
          </a:p>
          <a:p>
            <a:pPr lvl="1"/>
            <a:r>
              <a:rPr lang="zh-CN" altLang="en-US" dirty="0" smtClean="0"/>
              <a:t>给定一个同步电路网络</a:t>
            </a:r>
            <a:r>
              <a:rPr lang="en-US" altLang="zh-CN" dirty="0" err="1" smtClean="0"/>
              <a:t>Gsn</a:t>
            </a:r>
            <a:r>
              <a:rPr lang="en-US" altLang="zh-CN" dirty="0" smtClean="0"/>
              <a:t>(V,E,W), </a:t>
            </a:r>
            <a:r>
              <a:rPr lang="zh-CN" altLang="en-US" dirty="0" smtClean="0"/>
              <a:t>向量</a:t>
            </a:r>
            <a:r>
              <a:rPr lang="en-US" altLang="zh-CN" dirty="0" smtClean="0"/>
              <a:t>r(r: V-&gt; Z) </a:t>
            </a:r>
            <a:r>
              <a:rPr lang="zh-CN" altLang="en-US" dirty="0" smtClean="0"/>
              <a:t> 记录网络</a:t>
            </a:r>
            <a:r>
              <a:rPr lang="en-US" altLang="zh-CN" dirty="0" err="1" smtClean="0"/>
              <a:t>G</a:t>
            </a:r>
            <a:r>
              <a:rPr lang="en-US" altLang="zh-CN" baseline="-25000" dirty="0" err="1" smtClean="0"/>
              <a:t>sn</a:t>
            </a:r>
            <a:r>
              <a:rPr lang="zh-CN" altLang="en-US" dirty="0" smtClean="0"/>
              <a:t>中的每个节点</a:t>
            </a:r>
            <a:r>
              <a:rPr lang="en-US" altLang="zh-CN" dirty="0" smtClean="0"/>
              <a:t>V</a:t>
            </a:r>
            <a:r>
              <a:rPr lang="zh-CN" altLang="en-US" dirty="0" smtClean="0"/>
              <a:t>，需要调整的整数周期</a:t>
            </a:r>
            <a:r>
              <a:rPr lang="en-US" altLang="zh-CN" dirty="0" err="1" smtClean="0"/>
              <a:t>r</a:t>
            </a:r>
            <a:r>
              <a:rPr lang="en-US" altLang="zh-CN" baseline="-25000" dirty="0" err="1" smtClean="0"/>
              <a:t>v</a:t>
            </a:r>
            <a:r>
              <a:rPr lang="zh-CN" altLang="en-US" dirty="0" smtClean="0"/>
              <a:t>，</a:t>
            </a:r>
            <a:r>
              <a:rPr lang="en-US" altLang="zh-CN" dirty="0" smtClean="0"/>
              <a:t> </a:t>
            </a:r>
            <a:r>
              <a:rPr lang="zh-CN" altLang="en-US" dirty="0" smtClean="0"/>
              <a:t>如果对于调整前后网络的每条边                         的权重</a:t>
            </a:r>
            <a:r>
              <a:rPr lang="en-US" altLang="zh-CN" dirty="0" err="1" smtClean="0"/>
              <a:t>W</a:t>
            </a:r>
            <a:r>
              <a:rPr lang="en-US" altLang="zh-CN" baseline="-25000" dirty="0" err="1" smtClean="0"/>
              <a:t>sn</a:t>
            </a:r>
            <a:r>
              <a:rPr lang="en-US" altLang="zh-CN" baseline="-25000" dirty="0" smtClean="0"/>
              <a:t>(</a:t>
            </a:r>
            <a:r>
              <a:rPr lang="en-US" altLang="zh-CN" baseline="-25000" dirty="0" err="1" smtClean="0"/>
              <a:t>i,j</a:t>
            </a:r>
            <a:r>
              <a:rPr lang="en-US" altLang="zh-CN" baseline="-25000" dirty="0" smtClean="0"/>
              <a:t>)</a:t>
            </a:r>
            <a:r>
              <a:rPr lang="zh-CN" altLang="en-US" dirty="0" smtClean="0"/>
              <a:t>和</a:t>
            </a:r>
            <a:r>
              <a:rPr lang="en-US" altLang="zh-CN" dirty="0" err="1" smtClean="0"/>
              <a:t>W</a:t>
            </a:r>
            <a:r>
              <a:rPr lang="en-US" altLang="zh-CN" baseline="-25000" dirty="0" err="1" smtClean="0"/>
              <a:t>sn_retiming</a:t>
            </a:r>
            <a:r>
              <a:rPr lang="en-US" altLang="zh-CN" baseline="-25000" dirty="0" smtClean="0"/>
              <a:t>(</a:t>
            </a:r>
            <a:r>
              <a:rPr lang="en-US" altLang="zh-CN" baseline="-25000" dirty="0" err="1" smtClean="0"/>
              <a:t>i,j</a:t>
            </a:r>
            <a:r>
              <a:rPr lang="en-US" altLang="zh-CN" baseline="-25000" dirty="0" smtClean="0"/>
              <a:t>)</a:t>
            </a:r>
            <a:r>
              <a:rPr lang="en-US" altLang="zh-CN" dirty="0" smtClean="0"/>
              <a:t> </a:t>
            </a:r>
            <a:r>
              <a:rPr lang="zh-CN" altLang="en-US" dirty="0" smtClean="0"/>
              <a:t>保持有</a:t>
            </a:r>
            <a:endParaRPr lang="en-US" altLang="zh-CN" dirty="0" smtClean="0"/>
          </a:p>
          <a:p>
            <a:pPr lvl="1"/>
            <a:endParaRPr lang="en-US" altLang="zh-CN" dirty="0" smtClean="0"/>
          </a:p>
          <a:p>
            <a:pPr lvl="1"/>
            <a:endParaRPr lang="en-US" altLang="zh-CN" dirty="0" smtClean="0"/>
          </a:p>
          <a:p>
            <a:pPr lvl="1">
              <a:buNone/>
            </a:pPr>
            <a:r>
              <a:rPr lang="zh-CN" altLang="en-US" dirty="0" smtClean="0"/>
              <a:t>    那么一个重定时后的网络</a:t>
            </a:r>
            <a:r>
              <a:rPr lang="en-US" altLang="zh-CN" dirty="0" err="1" smtClean="0"/>
              <a:t>G</a:t>
            </a:r>
            <a:r>
              <a:rPr lang="en-US" altLang="zh-CN" baseline="-25000" dirty="0" err="1" smtClean="0"/>
              <a:t>sn_retiming</a:t>
            </a:r>
            <a:r>
              <a:rPr lang="en-US" altLang="zh-CN" dirty="0" smtClean="0"/>
              <a:t>(V,E,W)</a:t>
            </a:r>
            <a:r>
              <a:rPr lang="zh-CN" altLang="en-US" dirty="0" smtClean="0"/>
              <a:t>跟原有</a:t>
            </a:r>
            <a:r>
              <a:rPr lang="en-US" altLang="zh-CN" dirty="0" err="1" smtClean="0"/>
              <a:t>G</a:t>
            </a:r>
            <a:r>
              <a:rPr lang="en-US" altLang="zh-CN" baseline="-25000" dirty="0" err="1" smtClean="0"/>
              <a:t>sn</a:t>
            </a:r>
            <a:r>
              <a:rPr lang="en-US" altLang="zh-CN" dirty="0" smtClean="0"/>
              <a:t>(V,E,W)</a:t>
            </a:r>
            <a:r>
              <a:rPr lang="zh-CN" altLang="en-US" dirty="0" smtClean="0"/>
              <a:t>功能等价</a:t>
            </a:r>
            <a:endParaRPr lang="en-US" altLang="zh-CN" dirty="0" smtClean="0"/>
          </a:p>
          <a:p>
            <a:pPr lvl="1"/>
            <a:r>
              <a:rPr lang="zh-CN" altLang="en-US" dirty="0" smtClean="0"/>
              <a:t>还有其他条件需要满足</a:t>
            </a:r>
            <a:endParaRPr lang="en-US" altLang="zh-CN" dirty="0" smtClean="0"/>
          </a:p>
          <a:p>
            <a:pPr lvl="2"/>
            <a:r>
              <a:rPr lang="zh-CN" altLang="en-US" dirty="0" smtClean="0"/>
              <a:t>调整后每条边的权重都应大于等于</a:t>
            </a:r>
            <a:r>
              <a:rPr lang="en-US" altLang="zh-CN" dirty="0" smtClean="0"/>
              <a:t>0</a:t>
            </a:r>
            <a:r>
              <a:rPr lang="zh-CN" altLang="en-US" dirty="0" smtClean="0"/>
              <a:t>，任何调整后的</a:t>
            </a:r>
            <a:r>
              <a:rPr lang="en-US" altLang="zh-CN" dirty="0" smtClean="0"/>
              <a:t>Loop</a:t>
            </a:r>
            <a:r>
              <a:rPr lang="zh-CN" altLang="en-US" dirty="0" smtClean="0"/>
              <a:t>循环，累计权重应大于</a:t>
            </a:r>
            <a:r>
              <a:rPr lang="en-US" altLang="zh-CN" dirty="0" smtClean="0"/>
              <a:t>0</a:t>
            </a:r>
            <a:r>
              <a:rPr lang="zh-CN" altLang="en-US" dirty="0" smtClean="0"/>
              <a:t>。</a:t>
            </a:r>
            <a:endParaRPr lang="en-US" altLang="zh-CN" dirty="0" smtClean="0"/>
          </a:p>
        </p:txBody>
      </p:sp>
      <p:graphicFrame>
        <p:nvGraphicFramePr>
          <p:cNvPr id="4" name="对象 3"/>
          <p:cNvGraphicFramePr>
            <a:graphicFrameLocks noChangeAspect="1"/>
          </p:cNvGraphicFramePr>
          <p:nvPr/>
        </p:nvGraphicFramePr>
        <p:xfrm>
          <a:off x="1871663" y="2492375"/>
          <a:ext cx="4484687" cy="576263"/>
        </p:xfrm>
        <a:graphic>
          <a:graphicData uri="http://schemas.openxmlformats.org/presentationml/2006/ole">
            <p:oleObj spid="_x0000_s17926146" name="Equation" r:id="rId3" imgW="1879560" imgH="241200" progId="Equation.DSMT4">
              <p:embed/>
            </p:oleObj>
          </a:graphicData>
        </a:graphic>
      </p:graphicFrame>
      <p:graphicFrame>
        <p:nvGraphicFramePr>
          <p:cNvPr id="5" name="对象 4"/>
          <p:cNvGraphicFramePr>
            <a:graphicFrameLocks noChangeAspect="1"/>
          </p:cNvGraphicFramePr>
          <p:nvPr/>
        </p:nvGraphicFramePr>
        <p:xfrm>
          <a:off x="1835696" y="2060848"/>
          <a:ext cx="1126108" cy="382072"/>
        </p:xfrm>
        <a:graphic>
          <a:graphicData uri="http://schemas.openxmlformats.org/presentationml/2006/ole">
            <p:oleObj spid="_x0000_s17926147" name="Equation" r:id="rId4" imgW="711000" imgH="241200" progId="Equation.DSMT4">
              <p:embed/>
            </p:oleObj>
          </a:graphicData>
        </a:graphic>
      </p:graphicFrame>
      <p:pic>
        <p:nvPicPr>
          <p:cNvPr id="17926148" name="Picture 4"/>
          <p:cNvPicPr>
            <a:picLocks noChangeAspect="1" noChangeArrowheads="1"/>
          </p:cNvPicPr>
          <p:nvPr/>
        </p:nvPicPr>
        <p:blipFill>
          <a:blip r:embed="rId5" cstate="print"/>
          <a:srcRect/>
          <a:stretch>
            <a:fillRect/>
          </a:stretch>
        </p:blipFill>
        <p:spPr bwMode="auto">
          <a:xfrm>
            <a:off x="2627784" y="4149080"/>
            <a:ext cx="4824536" cy="220370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重定时</a:t>
            </a:r>
            <a:endParaRPr lang="zh-CN" altLang="en-US" dirty="0"/>
          </a:p>
        </p:txBody>
      </p:sp>
      <p:sp>
        <p:nvSpPr>
          <p:cNvPr id="3" name="内容占位符 2"/>
          <p:cNvSpPr>
            <a:spLocks noGrp="1"/>
          </p:cNvSpPr>
          <p:nvPr>
            <p:ph idx="1"/>
          </p:nvPr>
        </p:nvSpPr>
        <p:spPr/>
        <p:txBody>
          <a:bodyPr/>
          <a:lstStyle/>
          <a:p>
            <a:r>
              <a:rPr lang="zh-CN" altLang="en-US" sz="1600" dirty="0" smtClean="0"/>
              <a:t>重定时公式可以在整个同步网络中进行探索和优化，是</a:t>
            </a:r>
            <a:r>
              <a:rPr lang="en-US" altLang="zh-CN" sz="1600" dirty="0" smtClean="0"/>
              <a:t>EDA</a:t>
            </a:r>
            <a:r>
              <a:rPr lang="zh-CN" altLang="en-US" sz="1600" dirty="0" smtClean="0"/>
              <a:t>工具进行重定时的基础。在手工设计时，可使用完整公式，也可使用简化版的公式。</a:t>
            </a:r>
            <a:endParaRPr lang="en-US" altLang="zh-CN" sz="1600" dirty="0" smtClean="0"/>
          </a:p>
          <a:p>
            <a:r>
              <a:rPr lang="zh-CN" altLang="en-US" sz="1800" dirty="0" smtClean="0"/>
              <a:t>简化版的重定时公式</a:t>
            </a:r>
            <a:endParaRPr lang="en-US" altLang="zh-CN" sz="1800" dirty="0" smtClean="0"/>
          </a:p>
          <a:p>
            <a:pPr lvl="1"/>
            <a:r>
              <a:rPr lang="zh-CN" altLang="en-US" sz="1600" dirty="0" smtClean="0"/>
              <a:t>不对输入，输出节点操作，</a:t>
            </a:r>
            <a:endParaRPr lang="en-US" altLang="zh-CN" sz="1600" dirty="0" smtClean="0"/>
          </a:p>
          <a:p>
            <a:pPr lvl="1"/>
            <a:r>
              <a:rPr lang="zh-CN" altLang="en-US" sz="1600" dirty="0" smtClean="0"/>
              <a:t>只在单个内部节点，或超节点的入边和出边上做等量操作。根据重定时规则</a:t>
            </a:r>
            <a:endParaRPr lang="en-US" altLang="zh-CN" sz="1600" dirty="0" smtClean="0"/>
          </a:p>
          <a:p>
            <a:pPr lvl="1"/>
            <a:endParaRPr lang="en-US" altLang="zh-CN" sz="1600" dirty="0" smtClean="0"/>
          </a:p>
          <a:p>
            <a:pPr lvl="1"/>
            <a:endParaRPr lang="en-US" altLang="zh-CN" sz="1600" dirty="0" smtClean="0"/>
          </a:p>
          <a:p>
            <a:pPr lvl="1"/>
            <a:r>
              <a:rPr lang="zh-CN" altLang="en-US" sz="1600" dirty="0" smtClean="0"/>
              <a:t>根据使用条件，只调节单个节点，例如节点</a:t>
            </a:r>
            <a:r>
              <a:rPr lang="en-US" altLang="zh-CN" sz="1600" dirty="0" smtClean="0"/>
              <a:t>h,</a:t>
            </a:r>
            <a:r>
              <a:rPr lang="zh-CN" altLang="en-US" sz="1600" dirty="0" smtClean="0"/>
              <a:t>要调整</a:t>
            </a:r>
            <a:r>
              <a:rPr lang="en-US" altLang="zh-CN" sz="1600" dirty="0" smtClean="0"/>
              <a:t>2</a:t>
            </a:r>
            <a:r>
              <a:rPr lang="zh-CN" altLang="en-US" sz="1600" dirty="0" smtClean="0"/>
              <a:t>，那么调整向量</a:t>
            </a:r>
            <a:r>
              <a:rPr lang="en-US" altLang="zh-CN" sz="1600" dirty="0" smtClean="0"/>
              <a:t>r </a:t>
            </a:r>
            <a:r>
              <a:rPr lang="zh-CN" altLang="en-US" sz="1600" dirty="0" smtClean="0"/>
              <a:t>中</a:t>
            </a:r>
            <a:r>
              <a:rPr lang="en-US" altLang="zh-CN" sz="1600" dirty="0" smtClean="0"/>
              <a:t>,</a:t>
            </a:r>
            <a:r>
              <a:rPr lang="zh-CN" altLang="en-US" sz="1600" dirty="0" smtClean="0"/>
              <a:t>只有节点</a:t>
            </a:r>
            <a:r>
              <a:rPr lang="en-US" altLang="zh-CN" sz="1600" dirty="0" smtClean="0"/>
              <a:t>h</a:t>
            </a:r>
            <a:r>
              <a:rPr lang="zh-CN" altLang="en-US" sz="1600" dirty="0" smtClean="0"/>
              <a:t>对应的</a:t>
            </a:r>
            <a:r>
              <a:rPr lang="en-US" altLang="zh-CN" sz="1600" dirty="0" err="1" smtClean="0"/>
              <a:t>rh</a:t>
            </a:r>
            <a:r>
              <a:rPr lang="zh-CN" altLang="en-US" sz="1600" dirty="0" smtClean="0"/>
              <a:t>为</a:t>
            </a:r>
            <a:r>
              <a:rPr lang="en-US" altLang="zh-CN" sz="1600" dirty="0" smtClean="0"/>
              <a:t>2</a:t>
            </a:r>
            <a:r>
              <a:rPr lang="zh-CN" altLang="en-US" sz="1600" dirty="0" smtClean="0"/>
              <a:t>，不为</a:t>
            </a:r>
            <a:r>
              <a:rPr lang="en-US" altLang="zh-CN" sz="1600" dirty="0" smtClean="0"/>
              <a:t>0</a:t>
            </a:r>
            <a:r>
              <a:rPr lang="zh-CN" altLang="en-US" sz="1600" dirty="0" smtClean="0"/>
              <a:t>，其他节点都为</a:t>
            </a:r>
            <a:r>
              <a:rPr lang="en-US" altLang="zh-CN" sz="1600" dirty="0" smtClean="0"/>
              <a:t>0</a:t>
            </a:r>
            <a:r>
              <a:rPr lang="zh-CN" altLang="en-US" sz="1600" dirty="0" smtClean="0"/>
              <a:t>，</a:t>
            </a:r>
            <a:endParaRPr lang="en-US" altLang="zh-CN" sz="1600" dirty="0" smtClean="0"/>
          </a:p>
          <a:p>
            <a:pPr lvl="1"/>
            <a:r>
              <a:rPr lang="zh-CN" altLang="en-US" sz="1600" dirty="0" smtClean="0"/>
              <a:t>根据公式可以看出这样需要调整的只有节点的入边和出边需要调整权重。</a:t>
            </a:r>
            <a:endParaRPr lang="en-US" altLang="zh-CN" sz="1600" dirty="0" smtClean="0"/>
          </a:p>
          <a:p>
            <a:pPr lvl="1"/>
            <a:r>
              <a:rPr lang="zh-CN" altLang="en-US" sz="1600" dirty="0" smtClean="0"/>
              <a:t>对于入边都统一调整   </a:t>
            </a:r>
            <a:r>
              <a:rPr lang="en-US" altLang="zh-CN" sz="1600" dirty="0" smtClean="0"/>
              <a:t>-r</a:t>
            </a:r>
          </a:p>
          <a:p>
            <a:pPr lvl="1"/>
            <a:endParaRPr lang="en-US" altLang="zh-CN" sz="1600" dirty="0" smtClean="0"/>
          </a:p>
          <a:p>
            <a:pPr lvl="1"/>
            <a:endParaRPr lang="en-US" altLang="zh-CN" sz="1600" dirty="0" smtClean="0"/>
          </a:p>
          <a:p>
            <a:pPr lvl="1"/>
            <a:endParaRPr lang="en-US" altLang="zh-CN" sz="1600" dirty="0" smtClean="0"/>
          </a:p>
          <a:p>
            <a:pPr lvl="1"/>
            <a:r>
              <a:rPr lang="zh-CN" altLang="en-US" sz="1600" dirty="0" smtClean="0"/>
              <a:t>对于出边都统一调整 </a:t>
            </a:r>
            <a:r>
              <a:rPr lang="en-US" altLang="zh-CN" sz="1600" dirty="0" smtClean="0"/>
              <a:t>+r</a:t>
            </a:r>
          </a:p>
          <a:p>
            <a:r>
              <a:rPr lang="en-US" altLang="zh-CN" sz="1600" dirty="0" smtClean="0"/>
              <a:t>   </a:t>
            </a:r>
          </a:p>
          <a:p>
            <a:endParaRPr lang="en-US" altLang="zh-CN" sz="1600" dirty="0" smtClean="0"/>
          </a:p>
          <a:p>
            <a:endParaRPr lang="en-US" altLang="zh-CN" sz="1600" dirty="0" smtClean="0"/>
          </a:p>
          <a:p>
            <a:endParaRPr lang="en-US" altLang="zh-CN" sz="1600" dirty="0" smtClean="0"/>
          </a:p>
          <a:p>
            <a:endParaRPr lang="en-US" altLang="zh-CN" sz="1600" dirty="0" smtClean="0"/>
          </a:p>
          <a:p>
            <a:endParaRPr lang="en-US" altLang="zh-CN" sz="1600" dirty="0" smtClean="0"/>
          </a:p>
          <a:p>
            <a:pPr lvl="1"/>
            <a:endParaRPr lang="zh-CN" altLang="en-US" sz="1400" dirty="0"/>
          </a:p>
        </p:txBody>
      </p:sp>
      <p:pic>
        <p:nvPicPr>
          <p:cNvPr id="17973251" name="Picture 3"/>
          <p:cNvPicPr>
            <a:picLocks noChangeAspect="1" noChangeArrowheads="1"/>
          </p:cNvPicPr>
          <p:nvPr/>
        </p:nvPicPr>
        <p:blipFill>
          <a:blip r:embed="rId3" cstate="print"/>
          <a:srcRect/>
          <a:stretch>
            <a:fillRect/>
          </a:stretch>
        </p:blipFill>
        <p:spPr bwMode="auto">
          <a:xfrm>
            <a:off x="5364088" y="4149080"/>
            <a:ext cx="3600015" cy="2016224"/>
          </a:xfrm>
          <a:prstGeom prst="rect">
            <a:avLst/>
          </a:prstGeom>
          <a:noFill/>
          <a:ln w="9525">
            <a:noFill/>
            <a:miter lim="800000"/>
            <a:headEnd/>
            <a:tailEnd/>
          </a:ln>
        </p:spPr>
      </p:pic>
      <p:graphicFrame>
        <p:nvGraphicFramePr>
          <p:cNvPr id="17927170" name="Object 2"/>
          <p:cNvGraphicFramePr>
            <a:graphicFrameLocks noChangeAspect="1"/>
          </p:cNvGraphicFramePr>
          <p:nvPr/>
        </p:nvGraphicFramePr>
        <p:xfrm>
          <a:off x="1259632" y="2492896"/>
          <a:ext cx="4484687" cy="576263"/>
        </p:xfrm>
        <a:graphic>
          <a:graphicData uri="http://schemas.openxmlformats.org/presentationml/2006/ole">
            <p:oleObj spid="_x0000_s17927170" name="Equation" r:id="rId4" imgW="1879560" imgH="241200" progId="Equation.DSMT4">
              <p:embed/>
            </p:oleObj>
          </a:graphicData>
        </a:graphic>
      </p:graphicFrame>
      <p:graphicFrame>
        <p:nvGraphicFramePr>
          <p:cNvPr id="17927171" name="Object 3"/>
          <p:cNvGraphicFramePr>
            <a:graphicFrameLocks noChangeAspect="1"/>
          </p:cNvGraphicFramePr>
          <p:nvPr/>
        </p:nvGraphicFramePr>
        <p:xfrm>
          <a:off x="1115616" y="4221088"/>
          <a:ext cx="3970337" cy="576262"/>
        </p:xfrm>
        <a:graphic>
          <a:graphicData uri="http://schemas.openxmlformats.org/presentationml/2006/ole">
            <p:oleObj spid="_x0000_s17927171" name="Equation" r:id="rId5" imgW="1663560" imgH="241200" progId="Equation.DSMT4">
              <p:embed/>
            </p:oleObj>
          </a:graphicData>
        </a:graphic>
      </p:graphicFrame>
      <p:graphicFrame>
        <p:nvGraphicFramePr>
          <p:cNvPr id="17927172" name="Object 4"/>
          <p:cNvGraphicFramePr>
            <a:graphicFrameLocks noChangeAspect="1"/>
          </p:cNvGraphicFramePr>
          <p:nvPr/>
        </p:nvGraphicFramePr>
        <p:xfrm>
          <a:off x="1115616" y="5445224"/>
          <a:ext cx="4060825" cy="576263"/>
        </p:xfrm>
        <a:graphic>
          <a:graphicData uri="http://schemas.openxmlformats.org/presentationml/2006/ole">
            <p:oleObj spid="_x0000_s17927172" name="Equation" r:id="rId6" imgW="1701720" imgH="241200" progId="Equation.DSMT4">
              <p:embed/>
            </p:oleObj>
          </a:graphicData>
        </a:graphic>
      </p:graphicFrame>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专用结构</a:t>
            </a:r>
            <a:r>
              <a:rPr lang="en-US" altLang="zh-CN" dirty="0" smtClean="0"/>
              <a:t>VS</a:t>
            </a:r>
            <a:r>
              <a:rPr lang="zh-CN" altLang="en-US" dirty="0" smtClean="0"/>
              <a:t>通用结构</a:t>
            </a:r>
            <a:endParaRPr lang="zh-CN" altLang="en-US" dirty="0"/>
          </a:p>
        </p:txBody>
      </p:sp>
      <p:sp>
        <p:nvSpPr>
          <p:cNvPr id="3" name="内容占位符 2"/>
          <p:cNvSpPr>
            <a:spLocks noGrp="1"/>
          </p:cNvSpPr>
          <p:nvPr>
            <p:ph idx="1"/>
          </p:nvPr>
        </p:nvSpPr>
        <p:spPr>
          <a:xfrm>
            <a:off x="457200" y="980728"/>
            <a:ext cx="4258816" cy="5328592"/>
          </a:xfrm>
        </p:spPr>
        <p:txBody>
          <a:bodyPr/>
          <a:lstStyle/>
          <a:p>
            <a:r>
              <a:rPr lang="zh-CN" altLang="en-US" sz="2000" dirty="0" smtClean="0"/>
              <a:t>随着运用需求的发展，通用处理</a:t>
            </a:r>
            <a:r>
              <a:rPr lang="en-US" altLang="zh-CN" sz="2000" dirty="0" smtClean="0"/>
              <a:t>+</a:t>
            </a:r>
            <a:r>
              <a:rPr lang="zh-CN" altLang="en-US" sz="2000" dirty="0" smtClean="0"/>
              <a:t>专用处理的混合结构成为主流</a:t>
            </a:r>
            <a:endParaRPr lang="en-US" altLang="zh-CN" sz="2000" dirty="0" smtClean="0"/>
          </a:p>
          <a:p>
            <a:pPr lvl="1"/>
            <a:r>
              <a:rPr lang="zh-CN" altLang="en-US" sz="1800" dirty="0" smtClean="0"/>
              <a:t>运用需求的计算量平均每年增长一倍，运用受到功耗的限制</a:t>
            </a:r>
            <a:endParaRPr lang="en-US" altLang="zh-CN" sz="1800" dirty="0" smtClean="0"/>
          </a:p>
          <a:p>
            <a:pPr lvl="1"/>
            <a:r>
              <a:rPr lang="zh-CN" altLang="en-US" sz="1800" dirty="0" smtClean="0"/>
              <a:t>通用结构</a:t>
            </a:r>
            <a:endParaRPr lang="en-US" altLang="zh-CN" sz="1800" dirty="0" smtClean="0"/>
          </a:p>
          <a:p>
            <a:pPr lvl="2"/>
            <a:r>
              <a:rPr lang="zh-CN" altLang="en-US" sz="1600" dirty="0" smtClean="0"/>
              <a:t>面临功耗、内存、设计瓶颈</a:t>
            </a:r>
            <a:endParaRPr lang="en-US" altLang="zh-CN" sz="1600" dirty="0" smtClean="0"/>
          </a:p>
          <a:p>
            <a:pPr lvl="1"/>
            <a:r>
              <a:rPr lang="zh-CN" altLang="en-US" sz="1800" dirty="0" smtClean="0"/>
              <a:t>专用结构</a:t>
            </a:r>
            <a:endParaRPr lang="en-US" altLang="zh-CN" sz="1800" dirty="0" smtClean="0"/>
          </a:p>
          <a:p>
            <a:pPr lvl="2"/>
            <a:r>
              <a:rPr lang="en-US" altLang="zh-CN" sz="1600" dirty="0" smtClean="0"/>
              <a:t>NRE</a:t>
            </a:r>
            <a:r>
              <a:rPr lang="zh-CN" altLang="en-US" sz="1600" dirty="0" smtClean="0"/>
              <a:t>大，设计周期长难度大</a:t>
            </a:r>
            <a:endParaRPr lang="en-US" altLang="zh-CN" sz="1600" dirty="0" smtClean="0"/>
          </a:p>
          <a:p>
            <a:pPr lvl="1"/>
            <a:r>
              <a:rPr lang="zh-CN" altLang="en-US" sz="1800" dirty="0" smtClean="0"/>
              <a:t>以通用处理</a:t>
            </a:r>
            <a:r>
              <a:rPr lang="en-US" altLang="zh-CN" sz="1800" dirty="0" smtClean="0"/>
              <a:t>+</a:t>
            </a:r>
            <a:r>
              <a:rPr lang="zh-CN" altLang="en-US" sz="1800" dirty="0" smtClean="0"/>
              <a:t>专用处理的</a:t>
            </a:r>
            <a:r>
              <a:rPr lang="en-US" altLang="zh-CN" sz="1800" dirty="0" smtClean="0"/>
              <a:t>SoC</a:t>
            </a:r>
            <a:r>
              <a:rPr lang="zh-CN" altLang="en-US" sz="1800" dirty="0" smtClean="0"/>
              <a:t>成为目前和将来一段时间的主力设计方案</a:t>
            </a:r>
            <a:endParaRPr lang="en-US" altLang="zh-CN" sz="1800" dirty="0" smtClean="0"/>
          </a:p>
          <a:p>
            <a:pPr lvl="1"/>
            <a:endParaRPr lang="zh-CN" altLang="en-US" sz="1800" dirty="0"/>
          </a:p>
        </p:txBody>
      </p:sp>
      <p:pic>
        <p:nvPicPr>
          <p:cNvPr id="17771523" name="Picture 3"/>
          <p:cNvPicPr>
            <a:picLocks noChangeAspect="1" noChangeArrowheads="1"/>
          </p:cNvPicPr>
          <p:nvPr/>
        </p:nvPicPr>
        <p:blipFill>
          <a:blip r:embed="rId2" cstate="print"/>
          <a:srcRect/>
          <a:stretch>
            <a:fillRect/>
          </a:stretch>
        </p:blipFill>
        <p:spPr bwMode="auto">
          <a:xfrm>
            <a:off x="6785301" y="4221088"/>
            <a:ext cx="2358699" cy="1921098"/>
          </a:xfrm>
          <a:prstGeom prst="rect">
            <a:avLst/>
          </a:prstGeom>
          <a:noFill/>
          <a:ln w="9525">
            <a:noFill/>
            <a:miter lim="800000"/>
            <a:headEnd/>
            <a:tailEnd/>
          </a:ln>
        </p:spPr>
      </p:pic>
      <p:pic>
        <p:nvPicPr>
          <p:cNvPr id="6" name="Picture 3"/>
          <p:cNvPicPr>
            <a:picLocks noChangeAspect="1" noChangeArrowheads="1"/>
          </p:cNvPicPr>
          <p:nvPr/>
        </p:nvPicPr>
        <p:blipFill>
          <a:blip r:embed="rId3" cstate="print"/>
          <a:srcRect/>
          <a:stretch>
            <a:fillRect/>
          </a:stretch>
        </p:blipFill>
        <p:spPr bwMode="auto">
          <a:xfrm>
            <a:off x="5004048" y="4149080"/>
            <a:ext cx="1604749" cy="1944216"/>
          </a:xfrm>
          <a:prstGeom prst="rect">
            <a:avLst/>
          </a:prstGeom>
          <a:noFill/>
          <a:ln w="9525">
            <a:noFill/>
            <a:miter lim="800000"/>
            <a:headEnd/>
            <a:tailEnd/>
          </a:ln>
        </p:spPr>
      </p:pic>
      <p:pic>
        <p:nvPicPr>
          <p:cNvPr id="17771525" name="Picture 5"/>
          <p:cNvPicPr>
            <a:picLocks noChangeAspect="1" noChangeArrowheads="1"/>
          </p:cNvPicPr>
          <p:nvPr/>
        </p:nvPicPr>
        <p:blipFill>
          <a:blip r:embed="rId4" cstate="print"/>
          <a:srcRect/>
          <a:stretch>
            <a:fillRect/>
          </a:stretch>
        </p:blipFill>
        <p:spPr bwMode="auto">
          <a:xfrm>
            <a:off x="4531665" y="1052736"/>
            <a:ext cx="4612335" cy="2088231"/>
          </a:xfrm>
          <a:prstGeom prst="rect">
            <a:avLst/>
          </a:prstGeom>
          <a:noFill/>
          <a:ln w="9525">
            <a:noFill/>
            <a:miter lim="800000"/>
            <a:headEnd/>
            <a:tailEnd/>
          </a:ln>
          <a:effectLst/>
        </p:spPr>
      </p:pic>
      <p:pic>
        <p:nvPicPr>
          <p:cNvPr id="7" name="Picture 5"/>
          <p:cNvPicPr>
            <a:picLocks noChangeAspect="1" noChangeArrowheads="1"/>
          </p:cNvPicPr>
          <p:nvPr/>
        </p:nvPicPr>
        <p:blipFill>
          <a:blip r:embed="rId5" cstate="print"/>
          <a:srcRect/>
          <a:stretch>
            <a:fillRect/>
          </a:stretch>
        </p:blipFill>
        <p:spPr bwMode="auto">
          <a:xfrm rot="20217531">
            <a:off x="1554673" y="4361879"/>
            <a:ext cx="1839057" cy="188249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重定时</a:t>
            </a:r>
            <a:endParaRPr lang="zh-CN" altLang="en-US" dirty="0"/>
          </a:p>
        </p:txBody>
      </p:sp>
      <p:sp>
        <p:nvSpPr>
          <p:cNvPr id="3" name="内容占位符 2"/>
          <p:cNvSpPr>
            <a:spLocks noGrp="1"/>
          </p:cNvSpPr>
          <p:nvPr>
            <p:ph idx="1"/>
          </p:nvPr>
        </p:nvSpPr>
        <p:spPr/>
        <p:txBody>
          <a:bodyPr/>
          <a:lstStyle/>
          <a:p>
            <a:r>
              <a:rPr lang="zh-CN" altLang="en-US" dirty="0" smtClean="0"/>
              <a:t>重定时通过移动寄存器的位置，在保持功能不变的同时优化电路性能。</a:t>
            </a:r>
            <a:endParaRPr lang="en-US" altLang="zh-CN" dirty="0" smtClean="0"/>
          </a:p>
          <a:p>
            <a:pPr lvl="1"/>
            <a:r>
              <a:rPr lang="zh-CN" altLang="en-US" dirty="0" smtClean="0"/>
              <a:t>对于节点（某个组合逻辑），分配的</a:t>
            </a:r>
            <a:r>
              <a:rPr lang="en-US" altLang="zh-CN" dirty="0" smtClean="0"/>
              <a:t>DDG</a:t>
            </a:r>
            <a:r>
              <a:rPr lang="zh-CN" altLang="en-US" dirty="0" smtClean="0"/>
              <a:t>的输出边上权重越多，该组合逻辑可在内部流水操作的级数越多。</a:t>
            </a:r>
            <a:endParaRPr lang="en-US" altLang="zh-CN" dirty="0" smtClean="0"/>
          </a:p>
          <a:p>
            <a:pPr lvl="1"/>
            <a:r>
              <a:rPr lang="zh-CN" altLang="en-US" dirty="0" smtClean="0"/>
              <a:t>通过在不同的组合逻辑之间，移动寄存器可起到在均衡逻辑长度的效果。起到优化性能的目的。</a:t>
            </a:r>
            <a:endParaRPr lang="en-US" altLang="zh-CN" dirty="0" smtClean="0"/>
          </a:p>
          <a:p>
            <a:pPr lvl="1"/>
            <a:endParaRPr lang="en-US" altLang="zh-CN" dirty="0" smtClean="0"/>
          </a:p>
          <a:p>
            <a:pPr lvl="1"/>
            <a:endParaRPr lang="en-US" altLang="zh-CN" dirty="0" smtClean="0"/>
          </a:p>
          <a:p>
            <a:pPr lvl="1"/>
            <a:endParaRPr lang="en-US" altLang="zh-CN" dirty="0" smtClean="0"/>
          </a:p>
          <a:p>
            <a:pPr lvl="1"/>
            <a:endParaRPr lang="en-US" altLang="zh-CN" dirty="0" smtClean="0"/>
          </a:p>
          <a:p>
            <a:pPr lvl="1"/>
            <a:endParaRPr lang="en-US" altLang="zh-CN" dirty="0" smtClean="0"/>
          </a:p>
          <a:p>
            <a:pPr lvl="1"/>
            <a:endParaRPr lang="en-US" altLang="zh-CN" dirty="0" smtClean="0"/>
          </a:p>
          <a:p>
            <a:pPr lvl="1"/>
            <a:r>
              <a:rPr lang="zh-CN" altLang="en-US" dirty="0" smtClean="0"/>
              <a:t>当给定电路中寄存器不够分配（或冗余），可以使用流水线技术，在适当的位置，加入（减少）寄存器，达到性能优化的目的。</a:t>
            </a:r>
            <a:endParaRPr lang="en-US" altLang="zh-CN" dirty="0" smtClean="0"/>
          </a:p>
          <a:p>
            <a:pPr lvl="1"/>
            <a:endParaRPr lang="en-US" altLang="zh-CN" dirty="0" smtClean="0"/>
          </a:p>
          <a:p>
            <a:pPr lvl="1"/>
            <a:endParaRPr lang="en-US" altLang="zh-CN" dirty="0" smtClean="0"/>
          </a:p>
          <a:p>
            <a:pPr lvl="1"/>
            <a:endParaRPr lang="en-US" altLang="zh-CN" dirty="0" smtClean="0"/>
          </a:p>
          <a:p>
            <a:pPr lvl="1"/>
            <a:endParaRPr lang="en-US" altLang="zh-CN" dirty="0" smtClean="0"/>
          </a:p>
          <a:p>
            <a:pPr lvl="1"/>
            <a:endParaRPr lang="en-US" altLang="zh-CN" dirty="0" smtClean="0"/>
          </a:p>
          <a:p>
            <a:pPr lvl="1"/>
            <a:endParaRPr lang="en-US" altLang="zh-CN" dirty="0" smtClean="0"/>
          </a:p>
          <a:p>
            <a:pPr lvl="1"/>
            <a:endParaRPr lang="en-US" altLang="zh-CN" dirty="0" smtClean="0"/>
          </a:p>
          <a:p>
            <a:pPr lvl="1"/>
            <a:endParaRPr lang="en-US" altLang="zh-CN" dirty="0" smtClean="0"/>
          </a:p>
          <a:p>
            <a:endParaRPr lang="zh-CN" altLang="en-US" dirty="0"/>
          </a:p>
        </p:txBody>
      </p:sp>
      <p:pic>
        <p:nvPicPr>
          <p:cNvPr id="17934338" name="Picture 2"/>
          <p:cNvPicPr>
            <a:picLocks noChangeAspect="1" noChangeArrowheads="1"/>
          </p:cNvPicPr>
          <p:nvPr/>
        </p:nvPicPr>
        <p:blipFill>
          <a:blip r:embed="rId2" cstate="print"/>
          <a:srcRect/>
          <a:stretch>
            <a:fillRect/>
          </a:stretch>
        </p:blipFill>
        <p:spPr bwMode="auto">
          <a:xfrm>
            <a:off x="2339752" y="3068960"/>
            <a:ext cx="5112568" cy="2191101"/>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流水线</a:t>
            </a:r>
            <a:endParaRPr lang="zh-CN" altLang="en-US" dirty="0"/>
          </a:p>
        </p:txBody>
      </p:sp>
      <p:sp>
        <p:nvSpPr>
          <p:cNvPr id="3" name="内容占位符 2"/>
          <p:cNvSpPr>
            <a:spLocks noGrp="1"/>
          </p:cNvSpPr>
          <p:nvPr>
            <p:ph idx="1"/>
          </p:nvPr>
        </p:nvSpPr>
        <p:spPr>
          <a:xfrm>
            <a:off x="457200" y="980728"/>
            <a:ext cx="8686800" cy="5328592"/>
          </a:xfrm>
        </p:spPr>
        <p:txBody>
          <a:bodyPr/>
          <a:lstStyle/>
          <a:p>
            <a:r>
              <a:rPr lang="zh-CN" altLang="en-US" sz="2000" dirty="0" smtClean="0"/>
              <a:t>流水线操作通过在电路中插入（消除）寄存器，以获得电路系统的优化</a:t>
            </a:r>
            <a:r>
              <a:rPr lang="en-US" altLang="zh-CN" sz="2000" dirty="0" smtClean="0"/>
              <a:t>,</a:t>
            </a:r>
          </a:p>
          <a:p>
            <a:r>
              <a:rPr lang="zh-CN" altLang="en-US" sz="2000" dirty="0" smtClean="0"/>
              <a:t>流水线的</a:t>
            </a:r>
            <a:r>
              <a:rPr lang="en-US" altLang="zh-CN" sz="2000" dirty="0" smtClean="0"/>
              <a:t>DDG</a:t>
            </a:r>
            <a:r>
              <a:rPr lang="zh-CN" altLang="en-US" sz="2000" dirty="0" smtClean="0"/>
              <a:t>操作，跟</a:t>
            </a:r>
            <a:r>
              <a:rPr lang="en-US" altLang="zh-CN" sz="2000" dirty="0" smtClean="0"/>
              <a:t>Retime</a:t>
            </a:r>
            <a:r>
              <a:rPr lang="zh-CN" altLang="en-US" sz="2000" dirty="0" smtClean="0"/>
              <a:t>内部节点的操作有所不同，需要改变网络的输入和输出关系。使得输出要么提前，要么延后</a:t>
            </a:r>
            <a:endParaRPr lang="en-US" altLang="zh-CN" sz="2000" dirty="0" smtClean="0"/>
          </a:p>
          <a:p>
            <a:pPr lvl="1"/>
            <a:r>
              <a:rPr lang="zh-CN" altLang="en-US" sz="1800" dirty="0" smtClean="0"/>
              <a:t>操作的节点包括包括网路的所有的输出边，（或所有的输入边）</a:t>
            </a:r>
            <a:endParaRPr lang="en-US" altLang="zh-CN" sz="1800" dirty="0" smtClean="0"/>
          </a:p>
          <a:p>
            <a:pPr lvl="1"/>
            <a:r>
              <a:rPr lang="zh-CN" altLang="en-US" sz="1800" dirty="0" smtClean="0"/>
              <a:t>在网络内部插入寄存器，相当于包含输出边的超节点的入边</a:t>
            </a:r>
            <a:r>
              <a:rPr lang="en-US" altLang="zh-CN" sz="1800" dirty="0" smtClean="0"/>
              <a:t>+1</a:t>
            </a:r>
            <a:r>
              <a:rPr lang="zh-CN" altLang="en-US" sz="1800" dirty="0" smtClean="0"/>
              <a:t>，输出边将响应延迟一个周期</a:t>
            </a:r>
            <a:endParaRPr lang="en-US" altLang="zh-CN" sz="1800" dirty="0" smtClean="0"/>
          </a:p>
          <a:p>
            <a:pPr lvl="1"/>
            <a:r>
              <a:rPr lang="zh-CN" altLang="en-US" sz="1800" dirty="0" smtClean="0"/>
              <a:t>在网络内部去除寄存器，相当于包含输出边的超节点的入边</a:t>
            </a:r>
            <a:r>
              <a:rPr lang="en-US" altLang="zh-CN" sz="1800" dirty="0" smtClean="0"/>
              <a:t>-1</a:t>
            </a:r>
            <a:r>
              <a:rPr lang="zh-CN" altLang="en-US" sz="1800" dirty="0" smtClean="0"/>
              <a:t>，输出边将响应提前一个周期</a:t>
            </a:r>
            <a:endParaRPr lang="en-US" altLang="zh-CN" sz="1800" dirty="0" smtClean="0"/>
          </a:p>
          <a:p>
            <a:pPr lvl="1"/>
            <a:r>
              <a:rPr lang="zh-CN" altLang="en-US" sz="1800" dirty="0" smtClean="0"/>
              <a:t>相应的也可类似处理输入边</a:t>
            </a:r>
            <a:endParaRPr lang="en-US" altLang="zh-CN" sz="1800" dirty="0" smtClean="0"/>
          </a:p>
          <a:p>
            <a:r>
              <a:rPr lang="zh-CN" altLang="en-US" sz="2200" dirty="0" smtClean="0"/>
              <a:t>在手工优化时序逻辑时，可以综合使用重定时和流水线技术</a:t>
            </a:r>
            <a:endParaRPr lang="en-US" altLang="zh-CN" sz="2200" dirty="0" smtClean="0"/>
          </a:p>
          <a:p>
            <a:pPr lvl="1"/>
            <a:r>
              <a:rPr lang="zh-CN" altLang="en-US" sz="1800" dirty="0" smtClean="0"/>
              <a:t>只使用重定时</a:t>
            </a:r>
            <a:endParaRPr lang="en-US" altLang="zh-CN" sz="1800" dirty="0" smtClean="0"/>
          </a:p>
          <a:p>
            <a:pPr lvl="1"/>
            <a:r>
              <a:rPr lang="zh-CN" altLang="en-US" sz="1800" dirty="0" smtClean="0"/>
              <a:t>只使用流水线技术。</a:t>
            </a:r>
            <a:endParaRPr lang="en-US" altLang="zh-CN" sz="1800" dirty="0" smtClean="0"/>
          </a:p>
          <a:p>
            <a:pPr lvl="1"/>
            <a:r>
              <a:rPr lang="zh-CN" altLang="en-US" sz="1800" dirty="0" smtClean="0"/>
              <a:t>在保障功能正确的情况下，（使用流水线技术或其他技术）加入额外的寄存器，再使用重定时。</a:t>
            </a:r>
            <a:endParaRPr lang="en-US" altLang="zh-CN" sz="1800" dirty="0" smtClean="0"/>
          </a:p>
          <a:p>
            <a:pPr lvl="1"/>
            <a:endParaRPr lang="en-US" altLang="zh-CN" sz="1800" dirty="0" smtClean="0"/>
          </a:p>
          <a:p>
            <a:pPr lvl="1"/>
            <a:endParaRPr lang="en-US" altLang="zh-CN" sz="1800" dirty="0" smtClean="0"/>
          </a:p>
          <a:p>
            <a:pPr lvl="1"/>
            <a:endParaRPr lang="en-US" altLang="zh-CN" sz="1800" dirty="0" smtClean="0"/>
          </a:p>
          <a:p>
            <a:pPr lvl="1"/>
            <a:endParaRPr lang="en-US" altLang="zh-CN" sz="1800" dirty="0" smtClean="0"/>
          </a:p>
          <a:p>
            <a:pPr lvl="1"/>
            <a:endParaRPr lang="zh-CN" altLang="en-US" sz="1800" dirty="0" smtClean="0"/>
          </a:p>
          <a:p>
            <a:pPr lvl="2"/>
            <a:endParaRPr lang="en-US" altLang="zh-CN" sz="1600" dirty="0" smtClean="0"/>
          </a:p>
          <a:p>
            <a:pPr lvl="2"/>
            <a:endParaRPr lang="en-US" altLang="zh-CN" sz="1600" dirty="0" smtClean="0"/>
          </a:p>
          <a:p>
            <a:pPr lvl="2"/>
            <a:endParaRPr lang="en-US" altLang="zh-CN" sz="1600" dirty="0" smtClean="0"/>
          </a:p>
          <a:p>
            <a:pPr lvl="1"/>
            <a:endParaRPr lang="en-US" altLang="zh-CN" sz="1800" dirty="0" smtClean="0"/>
          </a:p>
          <a:p>
            <a:pPr lvl="1"/>
            <a:endParaRPr lang="zh-CN" altLang="en-US" sz="1800" dirty="0"/>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dirty="0"/>
          </a:p>
        </p:txBody>
      </p:sp>
      <p:sp>
        <p:nvSpPr>
          <p:cNvPr id="3" name="内容占位符 2"/>
          <p:cNvSpPr>
            <a:spLocks noGrp="1"/>
          </p:cNvSpPr>
          <p:nvPr>
            <p:ph idx="1"/>
          </p:nvPr>
        </p:nvSpPr>
        <p:spPr>
          <a:xfrm>
            <a:off x="457200" y="980728"/>
            <a:ext cx="3898776" cy="5328592"/>
          </a:xfrm>
        </p:spPr>
        <p:txBody>
          <a:bodyPr/>
          <a:lstStyle/>
          <a:p>
            <a:r>
              <a:rPr lang="zh-CN" altLang="en-US" sz="2000" dirty="0" smtClean="0"/>
              <a:t>实际运用中，这些优化方法通常会组合使用</a:t>
            </a:r>
            <a:endParaRPr lang="en-US" altLang="zh-CN" sz="2000" dirty="0" smtClean="0"/>
          </a:p>
          <a:p>
            <a:r>
              <a:rPr lang="zh-CN" altLang="en-US" sz="2000" dirty="0" smtClean="0"/>
              <a:t>方法的对比</a:t>
            </a:r>
            <a:endParaRPr lang="en-US" altLang="zh-CN" sz="2000" dirty="0" smtClean="0"/>
          </a:p>
          <a:p>
            <a:pPr lvl="1"/>
            <a:r>
              <a:rPr lang="zh-CN" altLang="en-US" sz="1800" dirty="0" smtClean="0"/>
              <a:t>当计算单元可以重复使用，分解和分时共享在面积节省上很有效。</a:t>
            </a:r>
          </a:p>
          <a:p>
            <a:pPr lvl="1"/>
            <a:r>
              <a:rPr lang="zh-CN" altLang="en-US" sz="1800" dirty="0" smtClean="0"/>
              <a:t>流水线通常优于复制，浅流水线技术显著提升吞吐率，深流水阶段越多可能收益下降。</a:t>
            </a:r>
          </a:p>
          <a:p>
            <a:pPr lvl="1"/>
            <a:r>
              <a:rPr lang="zh-CN" altLang="en-US" sz="1800" dirty="0" smtClean="0"/>
              <a:t>流水线和分解是互补，具有几乎相同的面积时间积，一个是用面积少，一个是</a:t>
            </a:r>
            <a:r>
              <a:rPr lang="en-US" altLang="zh-CN" sz="1800" dirty="0" err="1" smtClean="0"/>
              <a:t>T</a:t>
            </a:r>
            <a:r>
              <a:rPr lang="en-US" altLang="zh-CN" sz="1800" baseline="-25000" dirty="0" err="1" smtClean="0"/>
              <a:t>lp</a:t>
            </a:r>
            <a:r>
              <a:rPr lang="zh-CN" altLang="en-US" sz="1800" dirty="0" smtClean="0"/>
              <a:t>少</a:t>
            </a:r>
            <a:endParaRPr lang="en-US" altLang="zh-CN" sz="1800" dirty="0" smtClean="0"/>
          </a:p>
          <a:p>
            <a:pPr lvl="1"/>
            <a:endParaRPr lang="zh-CN" altLang="en-US" sz="1800" dirty="0"/>
          </a:p>
        </p:txBody>
      </p:sp>
      <p:pic>
        <p:nvPicPr>
          <p:cNvPr id="17970178" name="Picture 2"/>
          <p:cNvPicPr>
            <a:picLocks noChangeAspect="1" noChangeArrowheads="1"/>
          </p:cNvPicPr>
          <p:nvPr/>
        </p:nvPicPr>
        <p:blipFill>
          <a:blip r:embed="rId2" cstate="print"/>
          <a:srcRect/>
          <a:stretch>
            <a:fillRect/>
          </a:stretch>
        </p:blipFill>
        <p:spPr bwMode="auto">
          <a:xfrm>
            <a:off x="4258104" y="3429000"/>
            <a:ext cx="4885896" cy="302433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架构级优化方法</a:t>
            </a:r>
            <a:endParaRPr lang="zh-CN" altLang="en-US" dirty="0"/>
          </a:p>
        </p:txBody>
      </p:sp>
      <p:sp>
        <p:nvSpPr>
          <p:cNvPr id="3" name="内容占位符 2"/>
          <p:cNvSpPr>
            <a:spLocks noGrp="1"/>
          </p:cNvSpPr>
          <p:nvPr>
            <p:ph idx="1"/>
          </p:nvPr>
        </p:nvSpPr>
        <p:spPr>
          <a:xfrm>
            <a:off x="395536" y="764704"/>
            <a:ext cx="8229600" cy="5328592"/>
          </a:xfrm>
        </p:spPr>
        <p:txBody>
          <a:bodyPr/>
          <a:lstStyle/>
          <a:p>
            <a:r>
              <a:rPr lang="zh-CN" altLang="en-US" dirty="0" smtClean="0"/>
              <a:t>常见的架构级的优化对比如下：</a:t>
            </a:r>
            <a:endParaRPr lang="en-US" altLang="zh-CN" dirty="0" smtClean="0"/>
          </a:p>
          <a:p>
            <a:pPr lvl="1"/>
            <a:r>
              <a:rPr lang="zh-CN" altLang="en-US" dirty="0" smtClean="0"/>
              <a:t>都属于等价变换，算法本身的优化和折中不在此列。</a:t>
            </a:r>
            <a:endParaRPr lang="en-US" altLang="zh-CN" dirty="0" smtClean="0"/>
          </a:p>
        </p:txBody>
      </p:sp>
      <p:pic>
        <p:nvPicPr>
          <p:cNvPr id="17939460" name="Picture 4"/>
          <p:cNvPicPr>
            <a:picLocks noChangeAspect="1" noChangeArrowheads="1"/>
          </p:cNvPicPr>
          <p:nvPr/>
        </p:nvPicPr>
        <p:blipFill>
          <a:blip r:embed="rId2" cstate="print"/>
          <a:srcRect/>
          <a:stretch>
            <a:fillRect/>
          </a:stretch>
        </p:blipFill>
        <p:spPr bwMode="auto">
          <a:xfrm>
            <a:off x="251520" y="1916832"/>
            <a:ext cx="8496944" cy="413801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dirty="0" smtClean="0"/>
              <a:t>微结构优化举例</a:t>
            </a:r>
            <a:endParaRPr lang="zh-CN" altLang="en-US" dirty="0"/>
          </a:p>
        </p:txBody>
      </p:sp>
      <p:sp>
        <p:nvSpPr>
          <p:cNvPr id="3" name="副标题 2"/>
          <p:cNvSpPr>
            <a:spLocks noGrp="1"/>
          </p:cNvSpPr>
          <p:nvPr>
            <p:ph type="subTitle" idx="1"/>
          </p:nvPr>
        </p:nvSpPr>
        <p:spPr/>
        <p:txBody>
          <a:bodyPr/>
          <a:lstStyle/>
          <a:p>
            <a:endParaRPr lang="zh-CN" altLang="en-US"/>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5536" y="0"/>
            <a:ext cx="8229600" cy="836712"/>
          </a:xfrm>
        </p:spPr>
        <p:txBody>
          <a:bodyPr/>
          <a:lstStyle/>
          <a:p>
            <a:r>
              <a:rPr lang="zh-CN" altLang="en-US" dirty="0" smtClean="0"/>
              <a:t>非递归计算的优化</a:t>
            </a:r>
            <a:endParaRPr lang="zh-CN" altLang="en-US" dirty="0"/>
          </a:p>
        </p:txBody>
      </p:sp>
      <p:sp>
        <p:nvSpPr>
          <p:cNvPr id="3" name="内容占位符 2"/>
          <p:cNvSpPr>
            <a:spLocks noGrp="1"/>
          </p:cNvSpPr>
          <p:nvPr>
            <p:ph idx="1"/>
          </p:nvPr>
        </p:nvSpPr>
        <p:spPr/>
        <p:txBody>
          <a:bodyPr/>
          <a:lstStyle/>
          <a:p>
            <a:r>
              <a:rPr lang="zh-CN" altLang="en-US" dirty="0" smtClean="0"/>
              <a:t>以数字信号处理的</a:t>
            </a:r>
            <a:r>
              <a:rPr lang="zh-CN" altLang="en-US" dirty="0" smtClean="0"/>
              <a:t>滤波器为例，综合使用各种结构优化技术，可得到多种优化结构。</a:t>
            </a:r>
            <a:endParaRPr lang="en-US" altLang="zh-CN" dirty="0" smtClean="0"/>
          </a:p>
          <a:p>
            <a:r>
              <a:rPr lang="zh-CN" altLang="en-US" dirty="0" smtClean="0"/>
              <a:t>非</a:t>
            </a:r>
            <a:r>
              <a:rPr lang="zh-CN" altLang="en-US" dirty="0" smtClean="0"/>
              <a:t>递归的计算的输出不会依赖于上次计算的结果</a:t>
            </a:r>
            <a:endParaRPr lang="en-US" altLang="zh-CN" dirty="0" smtClean="0"/>
          </a:p>
          <a:p>
            <a:pPr lvl="1"/>
            <a:r>
              <a:rPr lang="zh-CN" altLang="en-US" dirty="0" smtClean="0"/>
              <a:t>输出不反馈到输入。  </a:t>
            </a:r>
          </a:p>
          <a:p>
            <a:pPr lvl="1"/>
            <a:r>
              <a:rPr lang="en-US" altLang="zh-CN" dirty="0" smtClean="0"/>
              <a:t>DDG</a:t>
            </a:r>
            <a:r>
              <a:rPr lang="zh-CN" altLang="en-US" dirty="0" smtClean="0"/>
              <a:t>中存在权重大于零的边</a:t>
            </a:r>
          </a:p>
          <a:p>
            <a:pPr lvl="1"/>
            <a:r>
              <a:rPr lang="en-US" altLang="zh-CN" dirty="0" smtClean="0"/>
              <a:t>DDG</a:t>
            </a:r>
            <a:r>
              <a:rPr lang="zh-CN" altLang="en-US" dirty="0" smtClean="0"/>
              <a:t>没有环形路径。</a:t>
            </a:r>
            <a:endParaRPr lang="en-US" altLang="zh-CN" dirty="0" smtClean="0"/>
          </a:p>
          <a:p>
            <a:endParaRPr lang="zh-CN" altLang="en-US" dirty="0"/>
          </a:p>
        </p:txBody>
      </p:sp>
      <p:pic>
        <p:nvPicPr>
          <p:cNvPr id="17972226" name="Picture 2"/>
          <p:cNvPicPr>
            <a:picLocks noChangeAspect="1" noChangeArrowheads="1"/>
          </p:cNvPicPr>
          <p:nvPr/>
        </p:nvPicPr>
        <p:blipFill>
          <a:blip r:embed="rId2" cstate="print"/>
          <a:srcRect/>
          <a:stretch>
            <a:fillRect/>
          </a:stretch>
        </p:blipFill>
        <p:spPr bwMode="auto">
          <a:xfrm>
            <a:off x="755576" y="3228975"/>
            <a:ext cx="3514725" cy="36290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dirty="0"/>
          </a:p>
        </p:txBody>
      </p:sp>
      <p:sp>
        <p:nvSpPr>
          <p:cNvPr id="3" name="内容占位符 2"/>
          <p:cNvSpPr>
            <a:spLocks noGrp="1"/>
          </p:cNvSpPr>
          <p:nvPr>
            <p:ph idx="1"/>
          </p:nvPr>
        </p:nvSpPr>
        <p:spPr/>
        <p:txBody>
          <a:bodyPr/>
          <a:lstStyle/>
          <a:p>
            <a:r>
              <a:rPr lang="zh-CN" altLang="en-US" dirty="0" smtClean="0"/>
              <a:t>三阶时不变相关器</a:t>
            </a:r>
            <a:endParaRPr lang="zh-CN" altLang="en-US" dirty="0"/>
          </a:p>
        </p:txBody>
      </p:sp>
      <p:pic>
        <p:nvPicPr>
          <p:cNvPr id="4" name="Picture 2"/>
          <p:cNvPicPr>
            <a:picLocks noChangeAspect="1" noChangeArrowheads="1"/>
          </p:cNvPicPr>
          <p:nvPr/>
        </p:nvPicPr>
        <p:blipFill>
          <a:blip r:embed="rId2" cstate="print"/>
          <a:srcRect/>
          <a:stretch>
            <a:fillRect/>
          </a:stretch>
        </p:blipFill>
        <p:spPr bwMode="auto">
          <a:xfrm>
            <a:off x="1547664" y="2060848"/>
            <a:ext cx="6164005" cy="4392488"/>
          </a:xfrm>
          <a:prstGeom prst="rect">
            <a:avLst/>
          </a:prstGeom>
          <a:noFill/>
          <a:ln w="9525">
            <a:noFill/>
            <a:miter lim="800000"/>
            <a:headEnd/>
            <a:tailEnd/>
          </a:ln>
        </p:spPr>
      </p:pic>
      <p:pic>
        <p:nvPicPr>
          <p:cNvPr id="17935362" name="Picture 2"/>
          <p:cNvPicPr>
            <a:picLocks noChangeAspect="1" noChangeArrowheads="1"/>
          </p:cNvPicPr>
          <p:nvPr/>
        </p:nvPicPr>
        <p:blipFill>
          <a:blip r:embed="rId3" cstate="print"/>
          <a:srcRect/>
          <a:stretch>
            <a:fillRect/>
          </a:stretch>
        </p:blipFill>
        <p:spPr bwMode="auto">
          <a:xfrm>
            <a:off x="3707904" y="908720"/>
            <a:ext cx="4639221" cy="936104"/>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优化后的指标对比</a:t>
            </a:r>
            <a:endParaRPr lang="zh-CN" altLang="en-US" dirty="0"/>
          </a:p>
        </p:txBody>
      </p:sp>
      <p:sp>
        <p:nvSpPr>
          <p:cNvPr id="3" name="内容占位符 2"/>
          <p:cNvSpPr>
            <a:spLocks noGrp="1"/>
          </p:cNvSpPr>
          <p:nvPr>
            <p:ph idx="1"/>
          </p:nvPr>
        </p:nvSpPr>
        <p:spPr/>
        <p:txBody>
          <a:bodyPr/>
          <a:lstStyle/>
          <a:p>
            <a:endParaRPr lang="zh-CN" altLang="en-US" dirty="0"/>
          </a:p>
        </p:txBody>
      </p:sp>
      <p:pic>
        <p:nvPicPr>
          <p:cNvPr id="17929218" name="Picture 2"/>
          <p:cNvPicPr>
            <a:picLocks noChangeAspect="1" noChangeArrowheads="1"/>
          </p:cNvPicPr>
          <p:nvPr/>
        </p:nvPicPr>
        <p:blipFill>
          <a:blip r:embed="rId2" cstate="print"/>
          <a:srcRect/>
          <a:stretch>
            <a:fillRect/>
          </a:stretch>
        </p:blipFill>
        <p:spPr bwMode="auto">
          <a:xfrm>
            <a:off x="683568" y="3429000"/>
            <a:ext cx="7920880" cy="2740157"/>
          </a:xfrm>
          <a:prstGeom prst="rect">
            <a:avLst/>
          </a:prstGeom>
          <a:noFill/>
          <a:ln w="9525">
            <a:noFill/>
            <a:miter lim="800000"/>
            <a:headEnd/>
            <a:tailEnd/>
          </a:ln>
        </p:spPr>
      </p:pic>
      <p:pic>
        <p:nvPicPr>
          <p:cNvPr id="5" name="Picture 2"/>
          <p:cNvPicPr>
            <a:picLocks noChangeAspect="1" noChangeArrowheads="1"/>
          </p:cNvPicPr>
          <p:nvPr/>
        </p:nvPicPr>
        <p:blipFill>
          <a:blip r:embed="rId3" cstate="print"/>
          <a:srcRect/>
          <a:stretch>
            <a:fillRect/>
          </a:stretch>
        </p:blipFill>
        <p:spPr bwMode="auto">
          <a:xfrm>
            <a:off x="5652120" y="1196752"/>
            <a:ext cx="2736304" cy="194989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其他</a:t>
            </a:r>
            <a:r>
              <a:rPr lang="zh-CN" altLang="en-US" dirty="0" smtClean="0"/>
              <a:t>优化技术的结合</a:t>
            </a:r>
            <a:endParaRPr lang="zh-CN" altLang="en-US" dirty="0"/>
          </a:p>
        </p:txBody>
      </p:sp>
      <p:sp>
        <p:nvSpPr>
          <p:cNvPr id="3" name="内容占位符 2"/>
          <p:cNvSpPr>
            <a:spLocks noGrp="1"/>
          </p:cNvSpPr>
          <p:nvPr>
            <p:ph idx="1"/>
          </p:nvPr>
        </p:nvSpPr>
        <p:spPr/>
        <p:txBody>
          <a:bodyPr/>
          <a:lstStyle/>
          <a:p>
            <a:r>
              <a:rPr lang="zh-CN" altLang="en-US" dirty="0" smtClean="0"/>
              <a:t>跟资源共享的结合</a:t>
            </a:r>
            <a:endParaRPr lang="zh-CN" altLang="en-US" dirty="0"/>
          </a:p>
        </p:txBody>
      </p:sp>
      <p:pic>
        <p:nvPicPr>
          <p:cNvPr id="17937410" name="Picture 2"/>
          <p:cNvPicPr>
            <a:picLocks noChangeAspect="1" noChangeArrowheads="1"/>
          </p:cNvPicPr>
          <p:nvPr/>
        </p:nvPicPr>
        <p:blipFill>
          <a:blip r:embed="rId2" cstate="print"/>
          <a:srcRect/>
          <a:stretch>
            <a:fillRect/>
          </a:stretch>
        </p:blipFill>
        <p:spPr bwMode="auto">
          <a:xfrm>
            <a:off x="611560" y="1628800"/>
            <a:ext cx="8010525" cy="40767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脉动阵列</a:t>
            </a:r>
            <a:endParaRPr lang="zh-CN" altLang="en-US" dirty="0"/>
          </a:p>
        </p:txBody>
      </p:sp>
      <p:sp>
        <p:nvSpPr>
          <p:cNvPr id="3" name="内容占位符 2"/>
          <p:cNvSpPr>
            <a:spLocks noGrp="1"/>
          </p:cNvSpPr>
          <p:nvPr>
            <p:ph idx="1"/>
          </p:nvPr>
        </p:nvSpPr>
        <p:spPr/>
        <p:txBody>
          <a:bodyPr/>
          <a:lstStyle/>
          <a:p>
            <a:r>
              <a:rPr lang="zh-CN" altLang="en-US" dirty="0" smtClean="0"/>
              <a:t>脉动阵列</a:t>
            </a:r>
            <a:r>
              <a:rPr lang="en-US" altLang="zh-CN" dirty="0" smtClean="0"/>
              <a:t>Systolic Array</a:t>
            </a:r>
            <a:r>
              <a:rPr lang="zh-CN" altLang="en-US" dirty="0" smtClean="0"/>
              <a:t>是数字信号处理中常用的一种结构</a:t>
            </a:r>
            <a:endParaRPr lang="en-US" altLang="zh-CN" dirty="0" smtClean="0"/>
          </a:p>
          <a:p>
            <a:pPr lvl="1"/>
            <a:r>
              <a:rPr lang="zh-CN" altLang="en-US" dirty="0" smtClean="0"/>
              <a:t>脉动阵列的可以看成是每个</a:t>
            </a:r>
            <a:r>
              <a:rPr lang="en-US" altLang="zh-CN" dirty="0" smtClean="0"/>
              <a:t>DDG</a:t>
            </a:r>
            <a:r>
              <a:rPr lang="zh-CN" altLang="en-US" dirty="0" smtClean="0"/>
              <a:t>节点的权大于等于</a:t>
            </a:r>
            <a:r>
              <a:rPr lang="en-US" altLang="zh-CN" dirty="0" smtClean="0"/>
              <a:t>1</a:t>
            </a:r>
            <a:r>
              <a:rPr lang="zh-CN" altLang="en-US" dirty="0" smtClean="0"/>
              <a:t>的一种特殊电路</a:t>
            </a:r>
            <a:endParaRPr lang="en-US" altLang="zh-CN" dirty="0" smtClean="0"/>
          </a:p>
          <a:p>
            <a:pPr lvl="1"/>
            <a:endParaRPr lang="zh-CN" altLang="en-US" dirty="0"/>
          </a:p>
        </p:txBody>
      </p:sp>
      <p:pic>
        <p:nvPicPr>
          <p:cNvPr id="17936386" name="Picture 2"/>
          <p:cNvPicPr>
            <a:picLocks noChangeAspect="1" noChangeArrowheads="1"/>
          </p:cNvPicPr>
          <p:nvPr/>
        </p:nvPicPr>
        <p:blipFill>
          <a:blip r:embed="rId2" cstate="print"/>
          <a:srcRect/>
          <a:stretch>
            <a:fillRect/>
          </a:stretch>
        </p:blipFill>
        <p:spPr bwMode="auto">
          <a:xfrm>
            <a:off x="3131840" y="2420888"/>
            <a:ext cx="2811754" cy="3096344"/>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专用结构适合的场合</a:t>
            </a:r>
            <a:endParaRPr lang="zh-CN" altLang="en-US" dirty="0"/>
          </a:p>
        </p:txBody>
      </p:sp>
      <p:sp>
        <p:nvSpPr>
          <p:cNvPr id="3" name="内容占位符 2"/>
          <p:cNvSpPr>
            <a:spLocks noGrp="1"/>
          </p:cNvSpPr>
          <p:nvPr>
            <p:ph idx="1"/>
          </p:nvPr>
        </p:nvSpPr>
        <p:spPr/>
        <p:txBody>
          <a:bodyPr/>
          <a:lstStyle/>
          <a:p>
            <a:r>
              <a:rPr lang="zh-CN" altLang="en-US" dirty="0" smtClean="0"/>
              <a:t>适合专用结构的场景应符合以下几个基本</a:t>
            </a:r>
            <a:r>
              <a:rPr lang="zh-CN" altLang="en-US" dirty="0" smtClean="0"/>
              <a:t>特征</a:t>
            </a:r>
            <a:endParaRPr lang="en-US" altLang="zh-CN" dirty="0" smtClean="0"/>
          </a:p>
          <a:p>
            <a:pPr lvl="1"/>
            <a:r>
              <a:rPr lang="zh-CN" altLang="en-US" dirty="0" smtClean="0"/>
              <a:t>工业标准化的协议</a:t>
            </a:r>
            <a:endParaRPr lang="en-US" altLang="zh-CN" dirty="0" smtClean="0"/>
          </a:p>
          <a:p>
            <a:pPr lvl="1"/>
            <a:r>
              <a:rPr lang="zh-CN" altLang="en-US" dirty="0" smtClean="0"/>
              <a:t>算法、输入问题大小相对固定</a:t>
            </a:r>
            <a:endParaRPr lang="en-US" altLang="zh-CN" dirty="0" smtClean="0"/>
          </a:p>
          <a:p>
            <a:pPr lvl="1"/>
            <a:r>
              <a:rPr lang="zh-CN" altLang="en-US" dirty="0" smtClean="0"/>
              <a:t>控制流简单</a:t>
            </a:r>
            <a:r>
              <a:rPr lang="en-US" altLang="zh-CN" dirty="0" smtClean="0"/>
              <a:t>/</a:t>
            </a:r>
            <a:r>
              <a:rPr lang="zh-CN" altLang="en-US" dirty="0" smtClean="0"/>
              <a:t>非控制密集型</a:t>
            </a:r>
            <a:endParaRPr lang="en-US" altLang="zh-CN" dirty="0" smtClean="0"/>
          </a:p>
          <a:p>
            <a:pPr lvl="2"/>
            <a:r>
              <a:rPr lang="zh-CN" altLang="en-US" dirty="0" smtClean="0"/>
              <a:t>操作过程不依赖于正在处理的数据</a:t>
            </a:r>
            <a:r>
              <a:rPr lang="en-US" altLang="zh-CN" dirty="0" smtClean="0"/>
              <a:t>/</a:t>
            </a:r>
            <a:r>
              <a:rPr lang="zh-CN" altLang="en-US" dirty="0" smtClean="0"/>
              <a:t>控制路径不是数据相关的</a:t>
            </a:r>
            <a:endParaRPr lang="en-US" altLang="zh-CN" dirty="0" smtClean="0"/>
          </a:p>
          <a:p>
            <a:pPr lvl="2"/>
            <a:r>
              <a:rPr lang="zh-CN" altLang="en-US" dirty="0" smtClean="0"/>
              <a:t>数据的格式和操作固定或有限。</a:t>
            </a:r>
            <a:endParaRPr lang="en-US" altLang="zh-CN" dirty="0" smtClean="0"/>
          </a:p>
          <a:p>
            <a:pPr lvl="2"/>
            <a:r>
              <a:rPr lang="zh-CN" altLang="en-US" dirty="0" smtClean="0"/>
              <a:t>硬件资源与性能、吞吐量等目标之间的关系清晰，可预见</a:t>
            </a:r>
            <a:endParaRPr lang="en-US" altLang="zh-CN" dirty="0" smtClean="0"/>
          </a:p>
          <a:p>
            <a:pPr lvl="2"/>
            <a:r>
              <a:rPr lang="zh-CN" altLang="en-US" dirty="0" smtClean="0"/>
              <a:t>使用简单的状态机控制，过程和步骤</a:t>
            </a:r>
            <a:endParaRPr lang="en-US" altLang="zh-CN" dirty="0" smtClean="0"/>
          </a:p>
          <a:p>
            <a:pPr lvl="1"/>
            <a:r>
              <a:rPr lang="zh-CN" altLang="en-US" dirty="0" smtClean="0"/>
              <a:t>有大量的任务</a:t>
            </a:r>
            <a:r>
              <a:rPr lang="en-US" altLang="zh-CN" dirty="0" smtClean="0"/>
              <a:t>/</a:t>
            </a:r>
            <a:r>
              <a:rPr lang="zh-CN" altLang="en-US" dirty="0" smtClean="0"/>
              <a:t>操作</a:t>
            </a:r>
            <a:r>
              <a:rPr lang="en-US" altLang="zh-CN" dirty="0" smtClean="0"/>
              <a:t>/</a:t>
            </a:r>
            <a:r>
              <a:rPr lang="zh-CN" altLang="en-US" dirty="0" smtClean="0"/>
              <a:t>数据并行性</a:t>
            </a:r>
            <a:endParaRPr lang="en-US" altLang="zh-CN" dirty="0" smtClean="0"/>
          </a:p>
          <a:p>
            <a:pPr lvl="2"/>
            <a:r>
              <a:rPr lang="zh-CN" altLang="en-US" dirty="0" smtClean="0"/>
              <a:t>每个任务操作</a:t>
            </a:r>
            <a:r>
              <a:rPr lang="en-US" altLang="zh-CN" dirty="0" smtClean="0"/>
              <a:t>/</a:t>
            </a:r>
            <a:r>
              <a:rPr lang="zh-CN" altLang="en-US" dirty="0" smtClean="0"/>
              <a:t>操作都有明确的功能规范。</a:t>
            </a:r>
          </a:p>
          <a:p>
            <a:pPr lvl="2"/>
            <a:r>
              <a:rPr lang="zh-CN" altLang="en-US" dirty="0" smtClean="0"/>
              <a:t>任务</a:t>
            </a:r>
            <a:r>
              <a:rPr lang="en-US" altLang="zh-CN" dirty="0" smtClean="0"/>
              <a:t>/</a:t>
            </a:r>
            <a:r>
              <a:rPr lang="zh-CN" altLang="en-US" dirty="0" smtClean="0"/>
              <a:t>操作</a:t>
            </a:r>
            <a:r>
              <a:rPr lang="en-US" altLang="zh-CN" dirty="0" smtClean="0"/>
              <a:t>/</a:t>
            </a:r>
            <a:r>
              <a:rPr lang="zh-CN" altLang="en-US" dirty="0" smtClean="0"/>
              <a:t>操作之间耦合宽松，无相关性或很少的相关性</a:t>
            </a:r>
          </a:p>
          <a:p>
            <a:pPr lvl="1"/>
            <a:r>
              <a:rPr lang="zh-CN" altLang="en-US" dirty="0" smtClean="0"/>
              <a:t>规则的数据流，具有重复性大的操作</a:t>
            </a:r>
          </a:p>
          <a:p>
            <a:pPr lvl="2"/>
            <a:r>
              <a:rPr lang="zh-CN" altLang="en-US" dirty="0" smtClean="0"/>
              <a:t>适宜于资源共享和流水线操作</a:t>
            </a:r>
          </a:p>
          <a:p>
            <a:pPr lvl="1"/>
            <a:r>
              <a:rPr lang="zh-CN" altLang="en-US" dirty="0" smtClean="0"/>
              <a:t>需要的存储容量有限，存储操作密集型的应用</a:t>
            </a:r>
            <a:endParaRPr lang="en-US" altLang="zh-CN" dirty="0" smtClean="0"/>
          </a:p>
          <a:p>
            <a:pPr lvl="2"/>
            <a:r>
              <a:rPr lang="zh-CN" altLang="en-US" dirty="0" smtClean="0"/>
              <a:t>有限的片上</a:t>
            </a:r>
            <a:r>
              <a:rPr lang="en-US" altLang="zh-CN" dirty="0" smtClean="0"/>
              <a:t>Memory</a:t>
            </a:r>
            <a:r>
              <a:rPr lang="zh-CN" altLang="en-US" dirty="0" smtClean="0"/>
              <a:t>单元可满足需求</a:t>
            </a:r>
            <a:endParaRPr lang="en-US" altLang="zh-CN" dirty="0" smtClean="0"/>
          </a:p>
          <a:p>
            <a:pPr lvl="2"/>
            <a:r>
              <a:rPr lang="zh-CN" altLang="en-US" dirty="0" smtClean="0"/>
              <a:t>灵活的</a:t>
            </a:r>
            <a:r>
              <a:rPr lang="en-US" altLang="zh-CN" dirty="0" smtClean="0"/>
              <a:t>Memory</a:t>
            </a:r>
            <a:r>
              <a:rPr lang="zh-CN" altLang="en-US" dirty="0" smtClean="0"/>
              <a:t>结构和低延迟的访问，可提供足够的存储带宽</a:t>
            </a:r>
            <a:endParaRPr lang="en-US" altLang="zh-CN" dirty="0" smtClean="0"/>
          </a:p>
          <a:p>
            <a:pPr lvl="2"/>
            <a:endParaRPr lang="zh-CN" altLang="en-US" dirty="0" smtClean="0"/>
          </a:p>
        </p:txBody>
      </p:sp>
      <p:sp>
        <p:nvSpPr>
          <p:cNvPr id="4" name="TextBox 3"/>
          <p:cNvSpPr txBox="1"/>
          <p:nvPr/>
        </p:nvSpPr>
        <p:spPr>
          <a:xfrm>
            <a:off x="2843808" y="620688"/>
            <a:ext cx="6048672" cy="369332"/>
          </a:xfrm>
          <a:prstGeom prst="rect">
            <a:avLst/>
          </a:prstGeom>
          <a:noFill/>
        </p:spPr>
        <p:txBody>
          <a:bodyPr wrap="square" rtlCol="0">
            <a:spAutoFit/>
          </a:bodyPr>
          <a:lstStyle/>
          <a:p>
            <a:r>
              <a:rPr lang="zh-CN" altLang="en-US" dirty="0" smtClean="0">
                <a:solidFill>
                  <a:srgbClr val="FF0000"/>
                </a:solidFill>
              </a:rPr>
              <a:t>原则：在设计目标</a:t>
            </a:r>
            <a:r>
              <a:rPr lang="zh-CN" altLang="en-US" dirty="0" smtClean="0">
                <a:solidFill>
                  <a:srgbClr val="FF0000"/>
                </a:solidFill>
              </a:rPr>
              <a:t>（</a:t>
            </a:r>
            <a:r>
              <a:rPr lang="en-US" altLang="zh-CN" dirty="0" smtClean="0">
                <a:solidFill>
                  <a:srgbClr val="FF0000"/>
                </a:solidFill>
              </a:rPr>
              <a:t>PPA</a:t>
            </a:r>
            <a:r>
              <a:rPr lang="zh-CN" altLang="en-US" dirty="0" smtClean="0">
                <a:solidFill>
                  <a:srgbClr val="FF0000"/>
                </a:solidFill>
              </a:rPr>
              <a:t>、</a:t>
            </a:r>
            <a:r>
              <a:rPr lang="en-US" altLang="zh-CN" dirty="0" smtClean="0">
                <a:solidFill>
                  <a:srgbClr val="FF0000"/>
                </a:solidFill>
              </a:rPr>
              <a:t>Cost</a:t>
            </a:r>
            <a:r>
              <a:rPr lang="zh-CN" altLang="en-US" dirty="0" smtClean="0">
                <a:solidFill>
                  <a:srgbClr val="FF0000"/>
                </a:solidFill>
              </a:rPr>
              <a:t>）约束下，进行设计优化</a:t>
            </a:r>
            <a:endParaRPr lang="en-US" altLang="zh-CN" dirty="0" smtClean="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迭代函数的优化</a:t>
            </a:r>
            <a:endParaRPr lang="zh-CN" altLang="en-US" dirty="0"/>
          </a:p>
        </p:txBody>
      </p:sp>
      <p:sp>
        <p:nvSpPr>
          <p:cNvPr id="3" name="内容占位符 2"/>
          <p:cNvSpPr>
            <a:spLocks noGrp="1"/>
          </p:cNvSpPr>
          <p:nvPr>
            <p:ph idx="1"/>
          </p:nvPr>
        </p:nvSpPr>
        <p:spPr/>
        <p:txBody>
          <a:bodyPr/>
          <a:lstStyle/>
          <a:p>
            <a:r>
              <a:rPr lang="zh-CN" altLang="en-US" sz="2000" dirty="0" smtClean="0"/>
              <a:t>迭代函数的数学公式如下，</a:t>
            </a:r>
            <a:endParaRPr lang="en-US" altLang="zh-CN" sz="2000" dirty="0" smtClean="0"/>
          </a:p>
          <a:p>
            <a:endParaRPr lang="en-US" altLang="zh-CN" sz="2000" dirty="0" smtClean="0"/>
          </a:p>
          <a:p>
            <a:endParaRPr lang="en-US" altLang="zh-CN" sz="2000" dirty="0" smtClean="0"/>
          </a:p>
          <a:p>
            <a:endParaRPr lang="en-US" altLang="zh-CN" sz="2000" dirty="0" smtClean="0"/>
          </a:p>
          <a:p>
            <a:r>
              <a:rPr lang="zh-CN" altLang="en-US" sz="2000" dirty="0" smtClean="0"/>
              <a:t>如果函数</a:t>
            </a:r>
            <a:r>
              <a:rPr lang="en-US" altLang="zh-CN" sz="2000" dirty="0" smtClean="0"/>
              <a:t>F</a:t>
            </a:r>
            <a:r>
              <a:rPr lang="zh-CN" altLang="en-US" sz="2000" dirty="0" smtClean="0"/>
              <a:t>有严格的清晰的数学意义，例如在数字信号处理电路，那么还是可以使用一些数学的技巧，将公式展开为高阶的函数的形式，将相关性拉开，使得计算可以分布在两个或两个以上的周期完成，从而有可能找到优化的机会，提高系统的吞吐率。</a:t>
            </a:r>
            <a:endParaRPr lang="zh-CN" altLang="en-US" sz="2000" dirty="0"/>
          </a:p>
        </p:txBody>
      </p:sp>
      <p:pic>
        <p:nvPicPr>
          <p:cNvPr id="17931266" name="Picture 2"/>
          <p:cNvPicPr>
            <a:picLocks noChangeAspect="1" noChangeArrowheads="1"/>
          </p:cNvPicPr>
          <p:nvPr/>
        </p:nvPicPr>
        <p:blipFill>
          <a:blip r:embed="rId2" cstate="print"/>
          <a:srcRect/>
          <a:stretch>
            <a:fillRect/>
          </a:stretch>
        </p:blipFill>
        <p:spPr bwMode="auto">
          <a:xfrm>
            <a:off x="1691680" y="1484784"/>
            <a:ext cx="3762375" cy="742950"/>
          </a:xfrm>
          <a:prstGeom prst="rect">
            <a:avLst/>
          </a:prstGeom>
          <a:noFill/>
          <a:ln w="9525">
            <a:noFill/>
            <a:miter lim="800000"/>
            <a:headEnd/>
            <a:tailEnd/>
          </a:ln>
        </p:spPr>
      </p:pic>
      <p:pic>
        <p:nvPicPr>
          <p:cNvPr id="17931267" name="Picture 3"/>
          <p:cNvPicPr>
            <a:picLocks noChangeAspect="1" noChangeArrowheads="1"/>
          </p:cNvPicPr>
          <p:nvPr/>
        </p:nvPicPr>
        <p:blipFill>
          <a:blip r:embed="rId3" cstate="print"/>
          <a:srcRect/>
          <a:stretch>
            <a:fillRect/>
          </a:stretch>
        </p:blipFill>
        <p:spPr bwMode="auto">
          <a:xfrm>
            <a:off x="2483768" y="3861048"/>
            <a:ext cx="4176464" cy="697301"/>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930244" name="Picture 4"/>
          <p:cNvPicPr>
            <a:picLocks noChangeAspect="1" noChangeArrowheads="1"/>
          </p:cNvPicPr>
          <p:nvPr/>
        </p:nvPicPr>
        <p:blipFill>
          <a:blip r:embed="rId2" cstate="print"/>
          <a:srcRect/>
          <a:stretch>
            <a:fillRect/>
          </a:stretch>
        </p:blipFill>
        <p:spPr bwMode="auto">
          <a:xfrm>
            <a:off x="3419872" y="1340769"/>
            <a:ext cx="3261658" cy="576064"/>
          </a:xfrm>
          <a:prstGeom prst="rect">
            <a:avLst/>
          </a:prstGeom>
          <a:noFill/>
          <a:ln w="9525">
            <a:noFill/>
            <a:miter lim="800000"/>
            <a:headEnd/>
            <a:tailEnd/>
          </a:ln>
        </p:spPr>
      </p:pic>
      <p:sp>
        <p:nvSpPr>
          <p:cNvPr id="2" name="标题 1"/>
          <p:cNvSpPr>
            <a:spLocks noGrp="1"/>
          </p:cNvSpPr>
          <p:nvPr>
            <p:ph type="title"/>
          </p:nvPr>
        </p:nvSpPr>
        <p:spPr/>
        <p:txBody>
          <a:bodyPr/>
          <a:lstStyle/>
          <a:p>
            <a:r>
              <a:rPr lang="zh-CN" altLang="en-US" dirty="0" smtClean="0"/>
              <a:t>递归函数的优化</a:t>
            </a:r>
            <a:endParaRPr lang="zh-CN" altLang="en-US" dirty="0"/>
          </a:p>
        </p:txBody>
      </p:sp>
      <p:sp>
        <p:nvSpPr>
          <p:cNvPr id="3" name="内容占位符 2"/>
          <p:cNvSpPr>
            <a:spLocks noGrp="1"/>
          </p:cNvSpPr>
          <p:nvPr>
            <p:ph idx="1"/>
          </p:nvPr>
        </p:nvSpPr>
        <p:spPr/>
        <p:txBody>
          <a:bodyPr/>
          <a:lstStyle/>
          <a:p>
            <a:r>
              <a:rPr lang="zh-CN" altLang="en-US" dirty="0" smtClean="0"/>
              <a:t>递归的计算的输出依赖于上次计算的结果</a:t>
            </a:r>
            <a:endParaRPr lang="en-US" altLang="zh-CN" dirty="0" smtClean="0"/>
          </a:p>
          <a:p>
            <a:pPr lvl="1"/>
            <a:r>
              <a:rPr lang="zh-CN" altLang="en-US" dirty="0" smtClean="0"/>
              <a:t>输出反馈到输入，                                                          且有权重为</a:t>
            </a:r>
            <a:r>
              <a:rPr lang="en-US" altLang="zh-CN" dirty="0" smtClean="0"/>
              <a:t>1</a:t>
            </a:r>
            <a:r>
              <a:rPr lang="zh-CN" altLang="en-US" dirty="0" smtClean="0"/>
              <a:t>的边。</a:t>
            </a:r>
          </a:p>
          <a:p>
            <a:pPr lvl="1"/>
            <a:r>
              <a:rPr lang="en-US" altLang="zh-CN" dirty="0" smtClean="0"/>
              <a:t>DDG</a:t>
            </a:r>
            <a:r>
              <a:rPr lang="zh-CN" altLang="en-US" dirty="0" smtClean="0"/>
              <a:t>有环形路径，但任何环型路径上的边都大于</a:t>
            </a:r>
            <a:r>
              <a:rPr lang="en-US" altLang="zh-CN" dirty="0" smtClean="0"/>
              <a:t>0</a:t>
            </a:r>
          </a:p>
          <a:p>
            <a:pPr lvl="1"/>
            <a:endParaRPr lang="en-US" altLang="zh-CN" dirty="0" smtClean="0"/>
          </a:p>
          <a:p>
            <a:pPr lvl="1"/>
            <a:endParaRPr lang="en-US" altLang="zh-CN" dirty="0" smtClean="0"/>
          </a:p>
          <a:p>
            <a:pPr lvl="1"/>
            <a:endParaRPr lang="en-US" altLang="zh-CN" dirty="0" smtClean="0"/>
          </a:p>
          <a:p>
            <a:pPr lvl="1"/>
            <a:endParaRPr lang="en-US" altLang="zh-CN" dirty="0" smtClean="0"/>
          </a:p>
          <a:p>
            <a:pPr lvl="1"/>
            <a:endParaRPr lang="en-US" altLang="zh-CN" dirty="0" smtClean="0"/>
          </a:p>
          <a:p>
            <a:pPr lvl="1"/>
            <a:endParaRPr lang="en-US" altLang="zh-CN" dirty="0" smtClean="0"/>
          </a:p>
          <a:p>
            <a:pPr lvl="1"/>
            <a:endParaRPr lang="en-US" altLang="zh-CN" dirty="0" smtClean="0"/>
          </a:p>
          <a:p>
            <a:pPr lvl="1"/>
            <a:endParaRPr lang="en-US" altLang="zh-CN" dirty="0" smtClean="0"/>
          </a:p>
          <a:p>
            <a:pPr lvl="1"/>
            <a:r>
              <a:rPr lang="zh-CN" altLang="en-US" dirty="0" smtClean="0"/>
              <a:t>背靠背操作步的输出与输入存在相关，进一步优化成为问题。</a:t>
            </a:r>
            <a:endParaRPr lang="en-US" altLang="zh-CN" dirty="0" smtClean="0"/>
          </a:p>
          <a:p>
            <a:pPr lvl="2"/>
            <a:r>
              <a:rPr lang="zh-CN" altLang="en-US" dirty="0" smtClean="0"/>
              <a:t>关键路径就是在前后周期的组合逻辑的最长路径</a:t>
            </a:r>
            <a:endParaRPr lang="en-US" altLang="zh-CN" dirty="0" smtClean="0"/>
          </a:p>
          <a:p>
            <a:pPr lvl="2"/>
            <a:r>
              <a:rPr lang="zh-CN" altLang="en-US" dirty="0" smtClean="0"/>
              <a:t>有时根本没有办法解决，只能靠推测。</a:t>
            </a:r>
            <a:endParaRPr lang="en-US" altLang="zh-CN" dirty="0" smtClean="0"/>
          </a:p>
          <a:p>
            <a:pPr lvl="2"/>
            <a:endParaRPr lang="en-US" altLang="zh-CN" dirty="0" smtClean="0"/>
          </a:p>
          <a:p>
            <a:pPr lvl="1"/>
            <a:endParaRPr lang="en-US" altLang="zh-CN" dirty="0" smtClean="0"/>
          </a:p>
          <a:p>
            <a:pPr lvl="1"/>
            <a:endParaRPr lang="en-US" altLang="zh-CN" dirty="0" smtClean="0"/>
          </a:p>
          <a:p>
            <a:pPr lvl="1"/>
            <a:endParaRPr lang="en-US" altLang="zh-CN" dirty="0" smtClean="0"/>
          </a:p>
          <a:p>
            <a:endParaRPr lang="zh-CN" altLang="en-US" dirty="0"/>
          </a:p>
        </p:txBody>
      </p:sp>
      <p:pic>
        <p:nvPicPr>
          <p:cNvPr id="17930242" name="Picture 2"/>
          <p:cNvPicPr>
            <a:picLocks noChangeAspect="1" noChangeArrowheads="1"/>
          </p:cNvPicPr>
          <p:nvPr/>
        </p:nvPicPr>
        <p:blipFill>
          <a:blip r:embed="rId3" cstate="print"/>
          <a:srcRect/>
          <a:stretch>
            <a:fillRect/>
          </a:stretch>
        </p:blipFill>
        <p:spPr bwMode="auto">
          <a:xfrm>
            <a:off x="827584" y="2348880"/>
            <a:ext cx="7632848" cy="2132815"/>
          </a:xfrm>
          <a:prstGeom prst="rect">
            <a:avLst/>
          </a:prstGeom>
          <a:noFill/>
          <a:ln w="9525">
            <a:noFill/>
            <a:miter lim="800000"/>
            <a:headEnd/>
            <a:tailEnd/>
          </a:ln>
        </p:spPr>
      </p:pic>
      <p:pic>
        <p:nvPicPr>
          <p:cNvPr id="17930243" name="Picture 3"/>
          <p:cNvPicPr>
            <a:picLocks noChangeAspect="1" noChangeArrowheads="1"/>
          </p:cNvPicPr>
          <p:nvPr/>
        </p:nvPicPr>
        <p:blipFill>
          <a:blip r:embed="rId4" cstate="print"/>
          <a:srcRect/>
          <a:stretch>
            <a:fillRect/>
          </a:stretch>
        </p:blipFill>
        <p:spPr bwMode="auto">
          <a:xfrm>
            <a:off x="1835696" y="4221088"/>
            <a:ext cx="3744416" cy="843699"/>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932293" name="Picture 5"/>
          <p:cNvPicPr>
            <a:picLocks noChangeAspect="1" noChangeArrowheads="1"/>
          </p:cNvPicPr>
          <p:nvPr/>
        </p:nvPicPr>
        <p:blipFill>
          <a:blip r:embed="rId2" cstate="print"/>
          <a:srcRect/>
          <a:stretch>
            <a:fillRect/>
          </a:stretch>
        </p:blipFill>
        <p:spPr bwMode="auto">
          <a:xfrm>
            <a:off x="1619672" y="2132856"/>
            <a:ext cx="6408712" cy="1775386"/>
          </a:xfrm>
          <a:prstGeom prst="rect">
            <a:avLst/>
          </a:prstGeom>
          <a:noFill/>
          <a:ln w="9525">
            <a:noFill/>
            <a:miter lim="800000"/>
            <a:headEnd/>
            <a:tailEnd/>
          </a:ln>
        </p:spPr>
      </p:pic>
      <p:sp>
        <p:nvSpPr>
          <p:cNvPr id="2" name="标题 1"/>
          <p:cNvSpPr>
            <a:spLocks noGrp="1"/>
          </p:cNvSpPr>
          <p:nvPr>
            <p:ph type="title"/>
          </p:nvPr>
        </p:nvSpPr>
        <p:spPr/>
        <p:txBody>
          <a:bodyPr/>
          <a:lstStyle/>
          <a:p>
            <a:r>
              <a:rPr lang="zh-CN" altLang="en-US" dirty="0" smtClean="0"/>
              <a:t>迭代函数的优化</a:t>
            </a:r>
            <a:endParaRPr lang="zh-CN" altLang="en-US" dirty="0"/>
          </a:p>
        </p:txBody>
      </p:sp>
      <p:sp>
        <p:nvSpPr>
          <p:cNvPr id="3" name="内容占位符 2"/>
          <p:cNvSpPr>
            <a:spLocks noGrp="1"/>
          </p:cNvSpPr>
          <p:nvPr>
            <p:ph idx="1"/>
          </p:nvPr>
        </p:nvSpPr>
        <p:spPr/>
        <p:txBody>
          <a:bodyPr/>
          <a:lstStyle/>
          <a:p>
            <a:r>
              <a:rPr lang="zh-CN" altLang="en-US" sz="2000" dirty="0" smtClean="0"/>
              <a:t>例如信号处理的中一阶滤波器                                           可以展开为</a:t>
            </a:r>
            <a:endParaRPr lang="en-US" altLang="zh-CN" sz="2000" dirty="0" smtClean="0"/>
          </a:p>
          <a:p>
            <a:pPr>
              <a:buNone/>
            </a:pPr>
            <a:r>
              <a:rPr lang="en-US" altLang="zh-CN" sz="2000" dirty="0" smtClean="0"/>
              <a:t>                                                                                                                          </a:t>
            </a:r>
            <a:r>
              <a:rPr lang="zh-CN" altLang="en-US" sz="2000" dirty="0" smtClean="0"/>
              <a:t>输入和输出之间的反馈环路的权重，要么是</a:t>
            </a:r>
            <a:r>
              <a:rPr lang="en-US" altLang="zh-CN" sz="2000" dirty="0" smtClean="0"/>
              <a:t>0</a:t>
            </a:r>
            <a:r>
              <a:rPr lang="zh-CN" altLang="en-US" sz="2000" dirty="0" smtClean="0"/>
              <a:t>，要么是大于</a:t>
            </a:r>
            <a:r>
              <a:rPr lang="en-US" altLang="zh-CN" sz="2000" dirty="0" smtClean="0"/>
              <a:t>1</a:t>
            </a:r>
            <a:r>
              <a:rPr lang="zh-CN" altLang="en-US" sz="2000" dirty="0" smtClean="0"/>
              <a:t>，可使用流水线</a:t>
            </a:r>
            <a:r>
              <a:rPr lang="en-US" altLang="zh-CN" sz="2000" dirty="0" smtClean="0"/>
              <a:t>/</a:t>
            </a:r>
            <a:r>
              <a:rPr lang="zh-CN" altLang="en-US" sz="2000" dirty="0" smtClean="0"/>
              <a:t>重定时技术进行优化</a:t>
            </a:r>
            <a:endParaRPr lang="en-US" altLang="zh-CN" sz="2000" dirty="0" smtClean="0"/>
          </a:p>
        </p:txBody>
      </p:sp>
      <p:pic>
        <p:nvPicPr>
          <p:cNvPr id="17932290" name="Picture 2"/>
          <p:cNvPicPr>
            <a:picLocks noChangeAspect="1" noChangeArrowheads="1"/>
          </p:cNvPicPr>
          <p:nvPr/>
        </p:nvPicPr>
        <p:blipFill>
          <a:blip r:embed="rId3" cstate="print"/>
          <a:srcRect/>
          <a:stretch>
            <a:fillRect/>
          </a:stretch>
        </p:blipFill>
        <p:spPr bwMode="auto">
          <a:xfrm>
            <a:off x="4283968" y="836712"/>
            <a:ext cx="2880320" cy="620759"/>
          </a:xfrm>
          <a:prstGeom prst="rect">
            <a:avLst/>
          </a:prstGeom>
          <a:noFill/>
          <a:ln w="9525">
            <a:noFill/>
            <a:miter lim="800000"/>
            <a:headEnd/>
            <a:tailEnd/>
          </a:ln>
        </p:spPr>
      </p:pic>
      <p:pic>
        <p:nvPicPr>
          <p:cNvPr id="17932292" name="Picture 4"/>
          <p:cNvPicPr>
            <a:picLocks noChangeAspect="1" noChangeArrowheads="1"/>
          </p:cNvPicPr>
          <p:nvPr/>
        </p:nvPicPr>
        <p:blipFill>
          <a:blip r:embed="rId4" cstate="print"/>
          <a:srcRect/>
          <a:stretch>
            <a:fillRect/>
          </a:stretch>
        </p:blipFill>
        <p:spPr bwMode="auto">
          <a:xfrm>
            <a:off x="827584" y="1340768"/>
            <a:ext cx="6552728" cy="410572"/>
          </a:xfrm>
          <a:prstGeom prst="rect">
            <a:avLst/>
          </a:prstGeom>
          <a:noFill/>
          <a:ln w="9525">
            <a:noFill/>
            <a:miter lim="800000"/>
            <a:headEnd/>
            <a:tailEnd/>
          </a:ln>
        </p:spPr>
      </p:pic>
      <p:pic>
        <p:nvPicPr>
          <p:cNvPr id="17932294" name="Picture 6"/>
          <p:cNvPicPr>
            <a:picLocks noChangeAspect="1" noChangeArrowheads="1"/>
          </p:cNvPicPr>
          <p:nvPr/>
        </p:nvPicPr>
        <p:blipFill>
          <a:blip r:embed="rId5" cstate="print"/>
          <a:srcRect/>
          <a:stretch>
            <a:fillRect/>
          </a:stretch>
        </p:blipFill>
        <p:spPr bwMode="auto">
          <a:xfrm>
            <a:off x="1331640" y="4149080"/>
            <a:ext cx="6840760" cy="2184243"/>
          </a:xfrm>
          <a:prstGeom prst="rect">
            <a:avLst/>
          </a:prstGeom>
          <a:noFill/>
          <a:ln w="9525">
            <a:noFill/>
            <a:miter lim="800000"/>
            <a:headEnd/>
            <a:tailEnd/>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迭代函数的优化</a:t>
            </a:r>
            <a:endParaRPr lang="zh-CN" altLang="en-US" dirty="0"/>
          </a:p>
        </p:txBody>
      </p:sp>
      <p:sp>
        <p:nvSpPr>
          <p:cNvPr id="3" name="内容占位符 2"/>
          <p:cNvSpPr>
            <a:spLocks noGrp="1"/>
          </p:cNvSpPr>
          <p:nvPr>
            <p:ph idx="1"/>
          </p:nvPr>
        </p:nvSpPr>
        <p:spPr/>
        <p:txBody>
          <a:bodyPr/>
          <a:lstStyle/>
          <a:p>
            <a:endParaRPr lang="zh-CN" altLang="en-US"/>
          </a:p>
        </p:txBody>
      </p:sp>
      <p:pic>
        <p:nvPicPr>
          <p:cNvPr id="17933314" name="Picture 2"/>
          <p:cNvPicPr>
            <a:picLocks noChangeAspect="1" noChangeArrowheads="1"/>
          </p:cNvPicPr>
          <p:nvPr/>
        </p:nvPicPr>
        <p:blipFill>
          <a:blip r:embed="rId2" cstate="print"/>
          <a:srcRect/>
          <a:stretch>
            <a:fillRect/>
          </a:stretch>
        </p:blipFill>
        <p:spPr bwMode="auto">
          <a:xfrm>
            <a:off x="2051720" y="1052736"/>
            <a:ext cx="4392488" cy="601598"/>
          </a:xfrm>
          <a:prstGeom prst="rect">
            <a:avLst/>
          </a:prstGeom>
          <a:noFill/>
          <a:ln w="9525">
            <a:noFill/>
            <a:miter lim="800000"/>
            <a:headEnd/>
            <a:tailEnd/>
          </a:ln>
        </p:spPr>
      </p:pic>
      <p:pic>
        <p:nvPicPr>
          <p:cNvPr id="17933315" name="Picture 3"/>
          <p:cNvPicPr>
            <a:picLocks noChangeAspect="1" noChangeArrowheads="1"/>
          </p:cNvPicPr>
          <p:nvPr/>
        </p:nvPicPr>
        <p:blipFill>
          <a:blip r:embed="rId3" cstate="print"/>
          <a:srcRect/>
          <a:stretch>
            <a:fillRect/>
          </a:stretch>
        </p:blipFill>
        <p:spPr bwMode="auto">
          <a:xfrm>
            <a:off x="1331640" y="1556792"/>
            <a:ext cx="5472608" cy="2160835"/>
          </a:xfrm>
          <a:prstGeom prst="rect">
            <a:avLst/>
          </a:prstGeom>
          <a:noFill/>
          <a:ln w="9525">
            <a:noFill/>
            <a:miter lim="800000"/>
            <a:headEnd/>
            <a:tailEnd/>
          </a:ln>
        </p:spPr>
      </p:pic>
      <p:pic>
        <p:nvPicPr>
          <p:cNvPr id="17933316" name="Picture 4"/>
          <p:cNvPicPr>
            <a:picLocks noChangeAspect="1" noChangeArrowheads="1"/>
          </p:cNvPicPr>
          <p:nvPr/>
        </p:nvPicPr>
        <p:blipFill>
          <a:blip r:embed="rId4" cstate="print"/>
          <a:srcRect/>
          <a:stretch>
            <a:fillRect/>
          </a:stretch>
        </p:blipFill>
        <p:spPr bwMode="auto">
          <a:xfrm>
            <a:off x="755576" y="3789040"/>
            <a:ext cx="6912768" cy="2383714"/>
          </a:xfrm>
          <a:prstGeom prst="rect">
            <a:avLst/>
          </a:prstGeom>
          <a:noFill/>
          <a:ln w="9525">
            <a:noFill/>
            <a:miter lim="800000"/>
            <a:headEnd/>
            <a:tailEnd/>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迭代函数的优化</a:t>
            </a:r>
            <a:endParaRPr lang="zh-CN" altLang="en-US" dirty="0"/>
          </a:p>
        </p:txBody>
      </p:sp>
      <p:sp>
        <p:nvSpPr>
          <p:cNvPr id="3" name="内容占位符 2"/>
          <p:cNvSpPr>
            <a:spLocks noGrp="1"/>
          </p:cNvSpPr>
          <p:nvPr>
            <p:ph idx="1"/>
          </p:nvPr>
        </p:nvSpPr>
        <p:spPr>
          <a:xfrm>
            <a:off x="457200" y="980728"/>
            <a:ext cx="3826768" cy="5328592"/>
          </a:xfrm>
        </p:spPr>
        <p:txBody>
          <a:bodyPr/>
          <a:lstStyle/>
          <a:p>
            <a:r>
              <a:rPr lang="zh-CN" altLang="en-US" dirty="0" smtClean="0"/>
              <a:t>迭代函数的优化依赖于</a:t>
            </a:r>
            <a:r>
              <a:rPr lang="zh-CN" altLang="zh-CN" dirty="0" smtClean="0"/>
              <a:t>算法</a:t>
            </a:r>
            <a:r>
              <a:rPr lang="zh-CN" altLang="en-US" dirty="0" smtClean="0"/>
              <a:t>本身代数方面的特点和属性，</a:t>
            </a:r>
            <a:r>
              <a:rPr lang="zh-CN" altLang="zh-CN" dirty="0" smtClean="0"/>
              <a:t>如线性，系数固定，关联性，有限的字宽</a:t>
            </a:r>
            <a:r>
              <a:rPr lang="zh-CN" altLang="en-US" dirty="0" smtClean="0"/>
              <a:t>和</a:t>
            </a:r>
            <a:r>
              <a:rPr lang="zh-CN" altLang="zh-CN" dirty="0" smtClean="0"/>
              <a:t>状态</a:t>
            </a:r>
            <a:r>
              <a:rPr lang="zh-CN" altLang="en-US" dirty="0" smtClean="0"/>
              <a:t>等。</a:t>
            </a:r>
            <a:endParaRPr lang="en-US" altLang="zh-CN" dirty="0" smtClean="0"/>
          </a:p>
          <a:p>
            <a:pPr lvl="1"/>
            <a:r>
              <a:rPr lang="zh-CN" altLang="en-US" dirty="0" smtClean="0"/>
              <a:t>了解和熟悉这些特性是结构优化的重点</a:t>
            </a:r>
            <a:endParaRPr lang="en-US" altLang="zh-CN" dirty="0" smtClean="0"/>
          </a:p>
          <a:p>
            <a:pPr lvl="1"/>
            <a:r>
              <a:rPr lang="zh-CN" altLang="en-US" dirty="0" smtClean="0"/>
              <a:t>很多应用并不适合。</a:t>
            </a:r>
            <a:endParaRPr lang="en-US" altLang="zh-CN" dirty="0" smtClean="0"/>
          </a:p>
          <a:p>
            <a:pPr lvl="1"/>
            <a:r>
              <a:rPr lang="zh-CN" altLang="en-US" dirty="0" smtClean="0"/>
              <a:t>在一些领域，可使用一些特殊的代数结构和规则，达到设计优化的目的。</a:t>
            </a:r>
            <a:endParaRPr lang="zh-CN" altLang="en-US" dirty="0"/>
          </a:p>
        </p:txBody>
      </p:sp>
      <p:pic>
        <p:nvPicPr>
          <p:cNvPr id="17938434" name="Picture 2"/>
          <p:cNvPicPr>
            <a:picLocks noChangeAspect="1" noChangeArrowheads="1"/>
          </p:cNvPicPr>
          <p:nvPr/>
        </p:nvPicPr>
        <p:blipFill>
          <a:blip r:embed="rId2" cstate="print"/>
          <a:srcRect/>
          <a:stretch>
            <a:fillRect/>
          </a:stretch>
        </p:blipFill>
        <p:spPr bwMode="auto">
          <a:xfrm>
            <a:off x="4139952" y="1340768"/>
            <a:ext cx="5179815" cy="4608512"/>
          </a:xfrm>
          <a:prstGeom prst="rect">
            <a:avLst/>
          </a:prstGeom>
          <a:noFill/>
          <a:ln w="9525">
            <a:noFill/>
            <a:miter lim="800000"/>
            <a:headEnd/>
            <a:tailEnd/>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800" dirty="0" smtClean="0"/>
              <a:t>使用微结构</a:t>
            </a:r>
            <a:r>
              <a:rPr lang="zh-CN" altLang="en-US" sz="2800" dirty="0" smtClean="0"/>
              <a:t>级优化</a:t>
            </a:r>
            <a:r>
              <a:rPr lang="zh-CN" altLang="en-US" sz="2800" dirty="0" smtClean="0"/>
              <a:t>算术操作</a:t>
            </a:r>
            <a:endParaRPr lang="zh-CN" altLang="en-US" sz="2800" dirty="0"/>
          </a:p>
        </p:txBody>
      </p:sp>
      <p:sp>
        <p:nvSpPr>
          <p:cNvPr id="3" name="内容占位符 2"/>
          <p:cNvSpPr>
            <a:spLocks noGrp="1"/>
          </p:cNvSpPr>
          <p:nvPr>
            <p:ph idx="1"/>
          </p:nvPr>
        </p:nvSpPr>
        <p:spPr/>
        <p:txBody>
          <a:bodyPr/>
          <a:lstStyle/>
          <a:p>
            <a:r>
              <a:rPr lang="en-US" altLang="zh-CN" dirty="0" smtClean="0"/>
              <a:t>VLSI</a:t>
            </a:r>
            <a:r>
              <a:rPr lang="zh-CN" altLang="en-US" dirty="0" smtClean="0"/>
              <a:t>设计主要在</a:t>
            </a:r>
            <a:r>
              <a:rPr lang="en-US" altLang="zh-CN" dirty="0" smtClean="0"/>
              <a:t>RTL</a:t>
            </a:r>
            <a:r>
              <a:rPr lang="zh-CN" altLang="en-US" dirty="0" smtClean="0"/>
              <a:t>级及其以上进行，具有较大的粒度，直接使用成型的计算单元进行优化具体的运用</a:t>
            </a:r>
            <a:endParaRPr lang="en-US" altLang="zh-CN" dirty="0" smtClean="0"/>
          </a:p>
          <a:p>
            <a:r>
              <a:rPr lang="zh-CN" altLang="en-US" dirty="0" smtClean="0"/>
              <a:t>结构优化技术具有一定的通用性，同样适用于一些粒度较少的场合，例如计算单元的设计。</a:t>
            </a:r>
            <a:endParaRPr lang="zh-CN" altLang="en-US" dirty="0"/>
          </a:p>
        </p:txBody>
      </p:sp>
      <p:pic>
        <p:nvPicPr>
          <p:cNvPr id="17940482" name="Picture 2"/>
          <p:cNvPicPr>
            <a:picLocks noChangeAspect="1" noChangeArrowheads="1"/>
          </p:cNvPicPr>
          <p:nvPr/>
        </p:nvPicPr>
        <p:blipFill>
          <a:blip r:embed="rId2" cstate="print"/>
          <a:srcRect/>
          <a:stretch>
            <a:fillRect/>
          </a:stretch>
        </p:blipFill>
        <p:spPr bwMode="auto">
          <a:xfrm>
            <a:off x="611560" y="3140968"/>
            <a:ext cx="7632848" cy="170763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例如加法器的设计</a:t>
            </a:r>
            <a:endParaRPr lang="zh-CN" altLang="en-US" dirty="0"/>
          </a:p>
        </p:txBody>
      </p:sp>
      <p:sp>
        <p:nvSpPr>
          <p:cNvPr id="3" name="内容占位符 2"/>
          <p:cNvSpPr>
            <a:spLocks noGrp="1"/>
          </p:cNvSpPr>
          <p:nvPr>
            <p:ph idx="1"/>
          </p:nvPr>
        </p:nvSpPr>
        <p:spPr/>
        <p:txBody>
          <a:bodyPr/>
          <a:lstStyle/>
          <a:p>
            <a:endParaRPr lang="zh-CN" altLang="en-US"/>
          </a:p>
        </p:txBody>
      </p:sp>
      <p:pic>
        <p:nvPicPr>
          <p:cNvPr id="17942530" name="Picture 2"/>
          <p:cNvPicPr>
            <a:picLocks noChangeAspect="1" noChangeArrowheads="1"/>
          </p:cNvPicPr>
          <p:nvPr/>
        </p:nvPicPr>
        <p:blipFill>
          <a:blip r:embed="rId2" cstate="print"/>
          <a:srcRect/>
          <a:stretch>
            <a:fillRect/>
          </a:stretch>
        </p:blipFill>
        <p:spPr bwMode="auto">
          <a:xfrm>
            <a:off x="251520" y="1412776"/>
            <a:ext cx="9045845" cy="4536504"/>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p:txBody>
          <a:bodyPr/>
          <a:lstStyle/>
          <a:p>
            <a:pPr algn="ctr"/>
            <a:r>
              <a:rPr lang="en-US" altLang="zh-CN" dirty="0" smtClean="0"/>
              <a:t>END</a:t>
            </a:r>
            <a:endParaRPr lang="zh-CN" altLang="en-US" dirty="0"/>
          </a:p>
        </p:txBody>
      </p:sp>
      <p:sp>
        <p:nvSpPr>
          <p:cNvPr id="5" name="副标题 4"/>
          <p:cNvSpPr>
            <a:spLocks noGrp="1"/>
          </p:cNvSpPr>
          <p:nvPr>
            <p:ph type="subTitle" idx="1"/>
          </p:nvPr>
        </p:nvSpPr>
        <p:spPr/>
        <p:txBody>
          <a:bodyPr/>
          <a:lstStyle/>
          <a:p>
            <a:endParaRPr lang="zh-CN" altLang="en-US"/>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专用结构适合的场合</a:t>
            </a:r>
            <a:endParaRPr lang="zh-CN" altLang="en-US" dirty="0"/>
          </a:p>
        </p:txBody>
      </p:sp>
      <p:sp>
        <p:nvSpPr>
          <p:cNvPr id="3" name="内容占位符 2"/>
          <p:cNvSpPr>
            <a:spLocks noGrp="1"/>
          </p:cNvSpPr>
          <p:nvPr>
            <p:ph idx="1"/>
          </p:nvPr>
        </p:nvSpPr>
        <p:spPr/>
        <p:txBody>
          <a:bodyPr/>
          <a:lstStyle/>
          <a:p>
            <a:r>
              <a:rPr lang="zh-CN" altLang="en-US" dirty="0" smtClean="0"/>
              <a:t>适合专用结构的场景应符合以下几个基本特征</a:t>
            </a:r>
            <a:endParaRPr lang="en-US" altLang="zh-CN" dirty="0" smtClean="0"/>
          </a:p>
          <a:p>
            <a:pPr lvl="1"/>
            <a:r>
              <a:rPr lang="zh-CN" altLang="en-US" dirty="0" smtClean="0"/>
              <a:t>需要的操作的精度有限；存在大量的可合并型操作；具有特殊算术操作但可有效实现</a:t>
            </a:r>
            <a:endParaRPr lang="en-US" altLang="zh-CN" dirty="0" smtClean="0"/>
          </a:p>
          <a:p>
            <a:pPr lvl="2"/>
            <a:r>
              <a:rPr lang="zh-CN" altLang="en-US" dirty="0" smtClean="0"/>
              <a:t>能节省操作步骤，缩减操作时间。提高性能</a:t>
            </a:r>
            <a:endParaRPr lang="en-US" altLang="zh-CN" dirty="0" smtClean="0"/>
          </a:p>
          <a:p>
            <a:pPr lvl="2"/>
            <a:r>
              <a:rPr lang="zh-CN" altLang="en-US" dirty="0" smtClean="0"/>
              <a:t>减少操作消耗的能量，降低功耗</a:t>
            </a:r>
            <a:endParaRPr lang="en-US" altLang="zh-CN" dirty="0" smtClean="0"/>
          </a:p>
          <a:p>
            <a:pPr lvl="1"/>
            <a:r>
              <a:rPr lang="zh-CN" altLang="en-US" dirty="0" smtClean="0"/>
              <a:t>在功耗、性能要求极致的场合</a:t>
            </a:r>
            <a:endParaRPr lang="en-US" altLang="zh-CN" dirty="0" smtClean="0"/>
          </a:p>
          <a:p>
            <a:pPr lvl="2"/>
            <a:r>
              <a:rPr lang="zh-CN" altLang="en-US" dirty="0" smtClean="0"/>
              <a:t>在面积、速度、功耗折中设计，为特定设计目标优化电路结构</a:t>
            </a:r>
            <a:endParaRPr lang="en-US" altLang="zh-CN" dirty="0" smtClean="0"/>
          </a:p>
          <a:p>
            <a:pPr lvl="1"/>
            <a:r>
              <a:rPr lang="zh-CN" altLang="en-US" dirty="0" smtClean="0"/>
              <a:t>使用量大、需求和标准明确的场合</a:t>
            </a:r>
            <a:endParaRPr lang="en-US" altLang="zh-CN" dirty="0" smtClean="0"/>
          </a:p>
          <a:p>
            <a:pPr lvl="2"/>
            <a:r>
              <a:rPr lang="zh-CN" altLang="en-US" dirty="0" smtClean="0"/>
              <a:t>规范明确、接口标准</a:t>
            </a:r>
            <a:endParaRPr lang="en-US" altLang="zh-CN" dirty="0" smtClean="0"/>
          </a:p>
          <a:p>
            <a:pPr lvl="1"/>
            <a:r>
              <a:rPr lang="zh-CN" altLang="en-US" dirty="0" smtClean="0"/>
              <a:t>有特殊使用场景</a:t>
            </a:r>
            <a:endParaRPr lang="en-US" altLang="zh-CN" dirty="0" smtClean="0"/>
          </a:p>
          <a:p>
            <a:pPr lvl="2"/>
            <a:r>
              <a:rPr lang="zh-CN" altLang="en-US" dirty="0" smtClean="0"/>
              <a:t>辐照，空间</a:t>
            </a:r>
            <a:endParaRPr lang="en-US" altLang="zh-CN" dirty="0" smtClean="0"/>
          </a:p>
          <a:p>
            <a:pPr lvl="1"/>
            <a:endParaRPr lang="en-US" altLang="zh-CN" dirty="0" smtClean="0"/>
          </a:p>
          <a:p>
            <a:pPr lvl="2"/>
            <a:endParaRPr lang="en-US" altLang="zh-CN" dirty="0" smtClean="0"/>
          </a:p>
          <a:p>
            <a:pPr lvl="2"/>
            <a:endParaRPr lang="en-US" altLang="zh-CN" dirty="0" smtClean="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通用</a:t>
            </a:r>
            <a:r>
              <a:rPr lang="zh-CN" altLang="en-US" dirty="0" smtClean="0"/>
              <a:t>处理和专用处理架构的区别</a:t>
            </a:r>
            <a:endParaRPr lang="zh-CN" altLang="en-US" dirty="0"/>
          </a:p>
        </p:txBody>
      </p:sp>
      <p:pic>
        <p:nvPicPr>
          <p:cNvPr id="17770500" name="Picture 4"/>
          <p:cNvPicPr>
            <a:picLocks noChangeAspect="1" noChangeArrowheads="1"/>
          </p:cNvPicPr>
          <p:nvPr/>
        </p:nvPicPr>
        <p:blipFill>
          <a:blip r:embed="rId2" cstate="print"/>
          <a:srcRect/>
          <a:stretch>
            <a:fillRect/>
          </a:stretch>
        </p:blipFill>
        <p:spPr bwMode="auto">
          <a:xfrm>
            <a:off x="1187624" y="1484784"/>
            <a:ext cx="5832648" cy="4696064"/>
          </a:xfrm>
          <a:prstGeom prst="rect">
            <a:avLst/>
          </a:prstGeom>
          <a:noFill/>
          <a:ln w="9525">
            <a:noFill/>
            <a:miter lim="800000"/>
            <a:headEnd/>
            <a:tailEnd/>
          </a:ln>
        </p:spPr>
      </p:pic>
      <p:sp>
        <p:nvSpPr>
          <p:cNvPr id="3" name="内容占位符 2"/>
          <p:cNvSpPr>
            <a:spLocks noGrp="1"/>
          </p:cNvSpPr>
          <p:nvPr>
            <p:ph idx="1"/>
          </p:nvPr>
        </p:nvSpPr>
        <p:spPr>
          <a:xfrm>
            <a:off x="467544" y="764704"/>
            <a:ext cx="7920880" cy="5328592"/>
          </a:xfrm>
        </p:spPr>
        <p:txBody>
          <a:bodyPr/>
          <a:lstStyle/>
          <a:p>
            <a:r>
              <a:rPr lang="zh-CN" altLang="en-US" sz="2200" dirty="0" smtClean="0"/>
              <a:t>通用</a:t>
            </a:r>
            <a:r>
              <a:rPr lang="zh-CN" altLang="en-US" sz="2200" dirty="0" smtClean="0"/>
              <a:t>处理架构和专用处理架构的一些区别</a:t>
            </a:r>
            <a:endParaRPr lang="en-US" altLang="zh-CN" sz="2200" dirty="0" smtClean="0"/>
          </a:p>
          <a:p>
            <a:endParaRPr lang="zh-CN" altLang="en-US" sz="2000"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SoC</a:t>
            </a:r>
            <a:r>
              <a:rPr lang="zh-CN" altLang="en-US" dirty="0" smtClean="0"/>
              <a:t>的结构</a:t>
            </a:r>
            <a:endParaRPr lang="zh-CN" altLang="en-US" dirty="0"/>
          </a:p>
        </p:txBody>
      </p:sp>
      <p:sp>
        <p:nvSpPr>
          <p:cNvPr id="3" name="内容占位符 2"/>
          <p:cNvSpPr>
            <a:spLocks noGrp="1"/>
          </p:cNvSpPr>
          <p:nvPr>
            <p:ph idx="1"/>
          </p:nvPr>
        </p:nvSpPr>
        <p:spPr>
          <a:xfrm>
            <a:off x="251520" y="908720"/>
            <a:ext cx="4114800" cy="5328592"/>
          </a:xfrm>
        </p:spPr>
        <p:txBody>
          <a:bodyPr/>
          <a:lstStyle/>
          <a:p>
            <a:r>
              <a:rPr lang="zh-CN" altLang="en-US" sz="2000" dirty="0" smtClean="0"/>
              <a:t>以通用处理</a:t>
            </a:r>
            <a:r>
              <a:rPr lang="en-US" altLang="zh-CN" sz="2000" dirty="0" smtClean="0"/>
              <a:t>+</a:t>
            </a:r>
            <a:r>
              <a:rPr lang="zh-CN" altLang="en-US" sz="2000" dirty="0" smtClean="0"/>
              <a:t>专用处理的</a:t>
            </a:r>
            <a:r>
              <a:rPr lang="en-US" altLang="zh-CN" sz="2000" dirty="0" smtClean="0"/>
              <a:t>SoC</a:t>
            </a:r>
            <a:r>
              <a:rPr lang="zh-CN" altLang="en-US" sz="2000" dirty="0" smtClean="0"/>
              <a:t>成为目前和将来一段时间的主力设计方案</a:t>
            </a:r>
            <a:endParaRPr lang="en-US" altLang="zh-CN" sz="2000" dirty="0" smtClean="0"/>
          </a:p>
          <a:p>
            <a:pPr lvl="1"/>
            <a:r>
              <a:rPr lang="zh-CN" altLang="en-US" sz="1800" dirty="0" smtClean="0"/>
              <a:t>包含通用处理器</a:t>
            </a:r>
            <a:endParaRPr lang="en-US" altLang="zh-CN" sz="1800" dirty="0" smtClean="0"/>
          </a:p>
          <a:p>
            <a:pPr lvl="2"/>
            <a:r>
              <a:rPr lang="zh-CN" altLang="en-US" sz="1600" dirty="0" smtClean="0"/>
              <a:t>未来越来越多的通用处理器，多核架构是必选的项</a:t>
            </a:r>
          </a:p>
          <a:p>
            <a:pPr lvl="1"/>
            <a:r>
              <a:rPr lang="zh-CN" altLang="en-US" sz="1800" dirty="0" smtClean="0"/>
              <a:t>包含越来越多定制的硬件加速单元（专用结构）</a:t>
            </a:r>
            <a:endParaRPr lang="en-US" altLang="zh-CN" sz="1800" dirty="0" smtClean="0"/>
          </a:p>
          <a:p>
            <a:pPr lvl="2"/>
            <a:r>
              <a:rPr lang="zh-CN" altLang="en-US" sz="1600" dirty="0" smtClean="0"/>
              <a:t>跟特定运用的特征定制，了解运用的各种特征成为必须</a:t>
            </a:r>
            <a:endParaRPr lang="en-US" altLang="zh-CN" sz="1600" dirty="0" smtClean="0"/>
          </a:p>
          <a:p>
            <a:pPr lvl="2"/>
            <a:r>
              <a:rPr lang="zh-CN" altLang="en-US" sz="1600" dirty="0" smtClean="0"/>
              <a:t>面积、速度、功耗</a:t>
            </a:r>
          </a:p>
          <a:p>
            <a:pPr lvl="1"/>
            <a:r>
              <a:rPr lang="zh-CN" altLang="en-US" sz="1800" dirty="0" smtClean="0"/>
              <a:t>使用片内互联连接</a:t>
            </a:r>
          </a:p>
          <a:p>
            <a:pPr lvl="2"/>
            <a:r>
              <a:rPr lang="zh-CN" altLang="en-US" sz="1600" dirty="0" smtClean="0"/>
              <a:t>片内总线、</a:t>
            </a:r>
            <a:r>
              <a:rPr lang="en-US" altLang="zh-CN" sz="1600" dirty="0" err="1" smtClean="0"/>
              <a:t>NoC</a:t>
            </a:r>
            <a:r>
              <a:rPr lang="zh-CN" altLang="en-US" sz="1600" dirty="0" smtClean="0"/>
              <a:t>、共享内存等</a:t>
            </a:r>
          </a:p>
          <a:p>
            <a:pPr lvl="1"/>
            <a:r>
              <a:rPr lang="zh-CN" altLang="en-US" sz="1800" dirty="0" smtClean="0"/>
              <a:t>构成完整的软硬件结合的系统</a:t>
            </a:r>
            <a:endParaRPr lang="en-US" altLang="zh-CN" sz="1800" dirty="0" smtClean="0"/>
          </a:p>
          <a:p>
            <a:endParaRPr lang="zh-CN" altLang="en-US" sz="2200" dirty="0" smtClean="0"/>
          </a:p>
        </p:txBody>
      </p:sp>
      <p:pic>
        <p:nvPicPr>
          <p:cNvPr id="17775620" name="Picture 4"/>
          <p:cNvPicPr>
            <a:picLocks noChangeAspect="1" noChangeArrowheads="1"/>
          </p:cNvPicPr>
          <p:nvPr/>
        </p:nvPicPr>
        <p:blipFill>
          <a:blip r:embed="rId2" cstate="print"/>
          <a:srcRect/>
          <a:stretch>
            <a:fillRect/>
          </a:stretch>
        </p:blipFill>
        <p:spPr bwMode="auto">
          <a:xfrm>
            <a:off x="4491737" y="980728"/>
            <a:ext cx="4652263" cy="1728192"/>
          </a:xfrm>
          <a:prstGeom prst="rect">
            <a:avLst/>
          </a:prstGeom>
          <a:noFill/>
          <a:ln w="9525">
            <a:noFill/>
            <a:miter lim="800000"/>
            <a:headEnd/>
            <a:tailEnd/>
          </a:ln>
        </p:spPr>
      </p:pic>
      <p:sp>
        <p:nvSpPr>
          <p:cNvPr id="7" name="矩形 6"/>
          <p:cNvSpPr/>
          <p:nvPr/>
        </p:nvSpPr>
        <p:spPr>
          <a:xfrm>
            <a:off x="6291937" y="1268760"/>
            <a:ext cx="1080120" cy="504056"/>
          </a:xfrm>
          <a:prstGeom prst="rect">
            <a:avLst/>
          </a:prstGeom>
          <a:solidFill>
            <a:srgbClr val="00B050">
              <a:alpha val="23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p>
        </p:txBody>
      </p:sp>
      <p:sp>
        <p:nvSpPr>
          <p:cNvPr id="8" name="矩形 7"/>
          <p:cNvSpPr/>
          <p:nvPr/>
        </p:nvSpPr>
        <p:spPr>
          <a:xfrm>
            <a:off x="4707761" y="2132856"/>
            <a:ext cx="3456384" cy="504056"/>
          </a:xfrm>
          <a:prstGeom prst="rect">
            <a:avLst/>
          </a:prstGeom>
          <a:solidFill>
            <a:srgbClr val="00B050">
              <a:alpha val="23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p>
        </p:txBody>
      </p:sp>
      <p:pic>
        <p:nvPicPr>
          <p:cNvPr id="17775622" name="Picture 6" descr="TensorFlow"/>
          <p:cNvPicPr>
            <a:picLocks noChangeAspect="1" noChangeArrowheads="1"/>
          </p:cNvPicPr>
          <p:nvPr/>
        </p:nvPicPr>
        <p:blipFill>
          <a:blip r:embed="rId3" cstate="print"/>
          <a:srcRect/>
          <a:stretch>
            <a:fillRect/>
          </a:stretch>
        </p:blipFill>
        <p:spPr bwMode="auto">
          <a:xfrm>
            <a:off x="4182999" y="3573016"/>
            <a:ext cx="4961001" cy="2736304"/>
          </a:xfrm>
          <a:prstGeom prst="rect">
            <a:avLst/>
          </a:prstGeom>
          <a:noFill/>
        </p:spPr>
      </p:pic>
      <p:sp>
        <p:nvSpPr>
          <p:cNvPr id="9" name="矩形 8"/>
          <p:cNvSpPr/>
          <p:nvPr/>
        </p:nvSpPr>
        <p:spPr>
          <a:xfrm>
            <a:off x="4779769" y="1844824"/>
            <a:ext cx="3456384" cy="216024"/>
          </a:xfrm>
          <a:prstGeom prst="rect">
            <a:avLst/>
          </a:prstGeom>
          <a:solidFill>
            <a:srgbClr val="00B050">
              <a:alpha val="23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SoC</a:t>
            </a:r>
            <a:r>
              <a:rPr lang="zh-CN" altLang="en-US" dirty="0" smtClean="0"/>
              <a:t>的一些其他分类</a:t>
            </a:r>
            <a:endParaRPr lang="zh-CN" altLang="en-US" dirty="0"/>
          </a:p>
        </p:txBody>
      </p:sp>
      <p:pic>
        <p:nvPicPr>
          <p:cNvPr id="17992706" name="Picture 2"/>
          <p:cNvPicPr>
            <a:picLocks noChangeAspect="1" noChangeArrowheads="1"/>
          </p:cNvPicPr>
          <p:nvPr/>
        </p:nvPicPr>
        <p:blipFill>
          <a:blip r:embed="rId2" cstate="print"/>
          <a:srcRect/>
          <a:stretch>
            <a:fillRect/>
          </a:stretch>
        </p:blipFill>
        <p:spPr bwMode="auto">
          <a:xfrm>
            <a:off x="5004048" y="476672"/>
            <a:ext cx="3528392" cy="1439030"/>
          </a:xfrm>
          <a:prstGeom prst="rect">
            <a:avLst/>
          </a:prstGeom>
          <a:noFill/>
          <a:ln w="9525">
            <a:noFill/>
            <a:miter lim="800000"/>
            <a:headEnd/>
            <a:tailEnd/>
          </a:ln>
        </p:spPr>
      </p:pic>
      <p:sp>
        <p:nvSpPr>
          <p:cNvPr id="3" name="内容占位符 2"/>
          <p:cNvSpPr>
            <a:spLocks noGrp="1"/>
          </p:cNvSpPr>
          <p:nvPr>
            <p:ph idx="1"/>
          </p:nvPr>
        </p:nvSpPr>
        <p:spPr>
          <a:xfrm>
            <a:off x="395536" y="836712"/>
            <a:ext cx="4042792" cy="5328592"/>
          </a:xfrm>
        </p:spPr>
        <p:txBody>
          <a:bodyPr/>
          <a:lstStyle/>
          <a:p>
            <a:r>
              <a:rPr lang="zh-CN" altLang="en-US" sz="2000" dirty="0" smtClean="0"/>
              <a:t>根据</a:t>
            </a:r>
            <a:r>
              <a:rPr lang="en-US" altLang="zh-CN" sz="2000" dirty="0" smtClean="0"/>
              <a:t>SoC</a:t>
            </a:r>
            <a:r>
              <a:rPr lang="zh-CN" altLang="en-US" sz="2000" dirty="0" smtClean="0"/>
              <a:t>通用和专用部分的特性，以及结合方式和程度，</a:t>
            </a:r>
            <a:r>
              <a:rPr lang="en-US" altLang="zh-CN" sz="2000" dirty="0" smtClean="0"/>
              <a:t>SoC</a:t>
            </a:r>
            <a:r>
              <a:rPr lang="zh-CN" altLang="en-US" sz="2000" dirty="0" smtClean="0"/>
              <a:t>有时也可粗略的分为</a:t>
            </a:r>
            <a:endParaRPr lang="en-US" altLang="zh-CN" sz="2000" dirty="0" smtClean="0"/>
          </a:p>
          <a:p>
            <a:pPr lvl="1"/>
            <a:r>
              <a:rPr lang="zh-CN" altLang="en-US" sz="1600" dirty="0" smtClean="0"/>
              <a:t>通用处理器</a:t>
            </a:r>
            <a:r>
              <a:rPr lang="en-US" altLang="zh-CN" sz="1600" dirty="0" smtClean="0"/>
              <a:t>+</a:t>
            </a:r>
            <a:r>
              <a:rPr lang="zh-CN" altLang="en-US" sz="1600" dirty="0" smtClean="0"/>
              <a:t>专用加速单元</a:t>
            </a:r>
            <a:r>
              <a:rPr lang="en-US" altLang="zh-CN" sz="1600" dirty="0" smtClean="0"/>
              <a:t> </a:t>
            </a:r>
          </a:p>
          <a:p>
            <a:pPr lvl="2"/>
            <a:r>
              <a:rPr lang="zh-CN" altLang="en-US" sz="1400" dirty="0" smtClean="0"/>
              <a:t>无特殊名称</a:t>
            </a:r>
            <a:endParaRPr lang="en-US" altLang="zh-CN" sz="1400" dirty="0" smtClean="0"/>
          </a:p>
          <a:p>
            <a:pPr lvl="1"/>
            <a:r>
              <a:rPr lang="zh-CN" altLang="en-US" sz="1600" dirty="0" smtClean="0"/>
              <a:t>定制指令集处理器 </a:t>
            </a:r>
            <a:r>
              <a:rPr lang="en-US" altLang="zh-CN" sz="1600" dirty="0" smtClean="0"/>
              <a:t>( ASIP  Application-</a:t>
            </a:r>
            <a:r>
              <a:rPr lang="en-US" altLang="zh-CN" sz="1600" dirty="0" err="1" smtClean="0"/>
              <a:t>specifc</a:t>
            </a:r>
            <a:r>
              <a:rPr lang="en-US" altLang="zh-CN" sz="1600" dirty="0" smtClean="0"/>
              <a:t> instruction set processor)</a:t>
            </a:r>
          </a:p>
          <a:p>
            <a:pPr lvl="1"/>
            <a:r>
              <a:rPr lang="zh-CN" altLang="en-US" sz="1600" dirty="0" smtClean="0"/>
              <a:t>可重构计算（</a:t>
            </a:r>
            <a:r>
              <a:rPr lang="en-US" altLang="zh-CN" sz="1600" dirty="0" smtClean="0"/>
              <a:t>Reconfigurable computing</a:t>
            </a:r>
            <a:r>
              <a:rPr lang="zh-CN" altLang="en-US" sz="1600" dirty="0" smtClean="0"/>
              <a:t>）</a:t>
            </a:r>
            <a:endParaRPr lang="en-US" altLang="zh-CN" sz="1600" dirty="0" smtClean="0"/>
          </a:p>
          <a:p>
            <a:pPr lvl="2"/>
            <a:r>
              <a:rPr lang="en-US" altLang="zh-CN" sz="1400" dirty="0" smtClean="0"/>
              <a:t>CPU+FPGA</a:t>
            </a:r>
          </a:p>
          <a:p>
            <a:pPr lvl="2"/>
            <a:r>
              <a:rPr lang="zh-CN" altLang="en-US" sz="1400" dirty="0" smtClean="0"/>
              <a:t>大粒度的可配置结构</a:t>
            </a:r>
            <a:endParaRPr lang="en-US" altLang="zh-CN" sz="1400" dirty="0" smtClean="0"/>
          </a:p>
          <a:p>
            <a:pPr lvl="1"/>
            <a:r>
              <a:rPr lang="zh-CN" altLang="en-US" sz="1600" dirty="0" smtClean="0"/>
              <a:t>领域特殊可编程平台 </a:t>
            </a:r>
            <a:r>
              <a:rPr lang="en-US" altLang="zh-CN" sz="1600" dirty="0" smtClean="0"/>
              <a:t>DSPP (Domain-specific programmable platform)</a:t>
            </a:r>
          </a:p>
          <a:p>
            <a:pPr lvl="2"/>
            <a:r>
              <a:rPr lang="zh-CN" altLang="en-US" sz="1400" dirty="0" smtClean="0"/>
              <a:t>针对特定运用的通用平台</a:t>
            </a:r>
            <a:endParaRPr lang="en-US" altLang="zh-CN" sz="1400" dirty="0" smtClean="0"/>
          </a:p>
          <a:p>
            <a:pPr lvl="2"/>
            <a:r>
              <a:rPr lang="zh-CN" altLang="en-US" sz="1400" dirty="0" smtClean="0"/>
              <a:t>使用领域特殊语言</a:t>
            </a:r>
            <a:endParaRPr lang="en-US" altLang="zh-CN" sz="1400" dirty="0" smtClean="0"/>
          </a:p>
          <a:p>
            <a:pPr lvl="2"/>
            <a:r>
              <a:rPr lang="en-US" altLang="zh-CN" sz="1400" dirty="0" smtClean="0"/>
              <a:t>AI/Deep Learning</a:t>
            </a:r>
          </a:p>
          <a:p>
            <a:pPr lvl="2"/>
            <a:endParaRPr lang="en-US" altLang="zh-CN" sz="1400" dirty="0" smtClean="0"/>
          </a:p>
          <a:p>
            <a:pPr lvl="2"/>
            <a:endParaRPr lang="en-US" altLang="zh-CN" sz="1400" dirty="0" smtClean="0"/>
          </a:p>
          <a:p>
            <a:pPr lvl="1"/>
            <a:endParaRPr lang="en-US" altLang="zh-CN" sz="1600" dirty="0" smtClean="0"/>
          </a:p>
          <a:p>
            <a:pPr lvl="1"/>
            <a:endParaRPr lang="en-US" altLang="zh-CN" sz="1600" dirty="0" smtClean="0"/>
          </a:p>
          <a:p>
            <a:pPr lvl="1"/>
            <a:endParaRPr lang="zh-CN" altLang="en-US" sz="1600" dirty="0"/>
          </a:p>
        </p:txBody>
      </p:sp>
      <p:pic>
        <p:nvPicPr>
          <p:cNvPr id="17992708" name="Picture 4"/>
          <p:cNvPicPr>
            <a:picLocks noChangeAspect="1" noChangeArrowheads="1"/>
          </p:cNvPicPr>
          <p:nvPr/>
        </p:nvPicPr>
        <p:blipFill>
          <a:blip r:embed="rId3" cstate="print"/>
          <a:srcRect/>
          <a:stretch>
            <a:fillRect/>
          </a:stretch>
        </p:blipFill>
        <p:spPr bwMode="auto">
          <a:xfrm>
            <a:off x="4932040" y="2060848"/>
            <a:ext cx="3600400" cy="1416869"/>
          </a:xfrm>
          <a:prstGeom prst="rect">
            <a:avLst/>
          </a:prstGeom>
          <a:noFill/>
          <a:ln w="9525">
            <a:noFill/>
            <a:miter lim="800000"/>
            <a:headEnd/>
            <a:tailEnd/>
          </a:ln>
        </p:spPr>
      </p:pic>
      <p:pic>
        <p:nvPicPr>
          <p:cNvPr id="17992709" name="Picture 5"/>
          <p:cNvPicPr>
            <a:picLocks noChangeAspect="1" noChangeArrowheads="1"/>
          </p:cNvPicPr>
          <p:nvPr/>
        </p:nvPicPr>
        <p:blipFill>
          <a:blip r:embed="rId4" cstate="print"/>
          <a:srcRect/>
          <a:stretch>
            <a:fillRect/>
          </a:stretch>
        </p:blipFill>
        <p:spPr bwMode="auto">
          <a:xfrm>
            <a:off x="5004048" y="3573016"/>
            <a:ext cx="3528392" cy="1377918"/>
          </a:xfrm>
          <a:prstGeom prst="rect">
            <a:avLst/>
          </a:prstGeom>
          <a:noFill/>
          <a:ln w="9525">
            <a:noFill/>
            <a:miter lim="800000"/>
            <a:headEnd/>
            <a:tailEnd/>
          </a:ln>
        </p:spPr>
      </p:pic>
      <p:pic>
        <p:nvPicPr>
          <p:cNvPr id="8" name="Picture 6" descr="TensorFlow"/>
          <p:cNvPicPr>
            <a:picLocks noChangeAspect="1" noChangeArrowheads="1"/>
          </p:cNvPicPr>
          <p:nvPr/>
        </p:nvPicPr>
        <p:blipFill>
          <a:blip r:embed="rId5" cstate="print"/>
          <a:srcRect/>
          <a:stretch>
            <a:fillRect/>
          </a:stretch>
        </p:blipFill>
        <p:spPr bwMode="auto">
          <a:xfrm>
            <a:off x="5220072" y="4869160"/>
            <a:ext cx="2952328" cy="1628395"/>
          </a:xfrm>
          <a:prstGeom prst="rect">
            <a:avLst/>
          </a:prstGeom>
          <a:noFill/>
        </p:spPr>
      </p:pic>
      <p:sp>
        <p:nvSpPr>
          <p:cNvPr id="9" name="矩形 8"/>
          <p:cNvSpPr/>
          <p:nvPr/>
        </p:nvSpPr>
        <p:spPr>
          <a:xfrm>
            <a:off x="971600" y="1844824"/>
            <a:ext cx="3456384" cy="3888432"/>
          </a:xfrm>
          <a:prstGeom prst="rect">
            <a:avLst/>
          </a:prstGeom>
          <a:solidFill>
            <a:srgbClr val="00B050">
              <a:alpha val="23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p>
        </p:txBody>
      </p:sp>
      <p:sp>
        <p:nvSpPr>
          <p:cNvPr id="10" name="TextBox 9"/>
          <p:cNvSpPr txBox="1"/>
          <p:nvPr/>
        </p:nvSpPr>
        <p:spPr>
          <a:xfrm>
            <a:off x="1403648" y="5805264"/>
            <a:ext cx="3888432" cy="646331"/>
          </a:xfrm>
          <a:prstGeom prst="rect">
            <a:avLst/>
          </a:prstGeom>
          <a:noFill/>
        </p:spPr>
        <p:txBody>
          <a:bodyPr wrap="square" rtlCol="0">
            <a:spAutoFit/>
          </a:bodyPr>
          <a:lstStyle/>
          <a:p>
            <a:r>
              <a:rPr lang="zh-CN" altLang="en-US" dirty="0" smtClean="0">
                <a:solidFill>
                  <a:srgbClr val="FF0000"/>
                </a:solidFill>
              </a:rPr>
              <a:t>都需要基本的架构知识，以及软件</a:t>
            </a:r>
            <a:r>
              <a:rPr lang="en-US" altLang="zh-CN" dirty="0" smtClean="0">
                <a:solidFill>
                  <a:srgbClr val="FF0000"/>
                </a:solidFill>
              </a:rPr>
              <a:t>/</a:t>
            </a:r>
            <a:r>
              <a:rPr lang="zh-CN" altLang="en-US" dirty="0" smtClean="0">
                <a:solidFill>
                  <a:srgbClr val="FF0000"/>
                </a:solidFill>
              </a:rPr>
              <a:t>操作系统、编译器方面的知识</a:t>
            </a:r>
            <a:endParaRPr lang="en-US" altLang="zh-CN" dirty="0" smtClean="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p:sld>
</file>

<file path=ppt/theme/theme1.xml><?xml version="1.0" encoding="utf-8"?>
<a:theme xmlns:a="http://schemas.openxmlformats.org/drawingml/2006/main" name="HITHVP_Class">
  <a:themeElements>
    <a:clrScheme name="Sandia Brand">
      <a:dk1>
        <a:sysClr val="windowText" lastClr="000000"/>
      </a:dk1>
      <a:lt1>
        <a:sysClr val="window" lastClr="FFFFFF"/>
      </a:lt1>
      <a:dk2>
        <a:srgbClr val="303030"/>
      </a:dk2>
      <a:lt2>
        <a:srgbClr val="DEDEE0"/>
      </a:lt2>
      <a:accent1>
        <a:srgbClr val="AD0101"/>
      </a:accent1>
      <a:accent2>
        <a:srgbClr val="726056"/>
      </a:accent2>
      <a:accent3>
        <a:srgbClr val="AC956E"/>
      </a:accent3>
      <a:accent4>
        <a:srgbClr val="808DA9"/>
      </a:accent4>
      <a:accent5>
        <a:srgbClr val="103160"/>
      </a:accent5>
      <a:accent6>
        <a:srgbClr val="730E00"/>
      </a:accent6>
      <a:hlink>
        <a:srgbClr val="37A6D2"/>
      </a:hlink>
      <a:folHlink>
        <a:srgbClr val="B71A2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class</Template>
  <TotalTime>78977</TotalTime>
  <Words>3683</Words>
  <Application>Microsoft Office PowerPoint</Application>
  <PresentationFormat>全屏显示(4:3)</PresentationFormat>
  <Paragraphs>411</Paragraphs>
  <Slides>57</Slides>
  <Notes>0</Notes>
  <HiddenSlides>0</HiddenSlides>
  <MMClips>0</MMClips>
  <ScaleCrop>false</ScaleCrop>
  <HeadingPairs>
    <vt:vector size="6" baseType="variant">
      <vt:variant>
        <vt:lpstr>主题</vt:lpstr>
      </vt:variant>
      <vt:variant>
        <vt:i4>1</vt:i4>
      </vt:variant>
      <vt:variant>
        <vt:lpstr>嵌入 OLE 服务器</vt:lpstr>
      </vt:variant>
      <vt:variant>
        <vt:i4>1</vt:i4>
      </vt:variant>
      <vt:variant>
        <vt:lpstr>幻灯片标题</vt:lpstr>
      </vt:variant>
      <vt:variant>
        <vt:i4>57</vt:i4>
      </vt:variant>
    </vt:vector>
  </HeadingPairs>
  <TitlesOfParts>
    <vt:vector size="59" baseType="lpstr">
      <vt:lpstr>HITHVP_Class</vt:lpstr>
      <vt:lpstr>Equation</vt:lpstr>
      <vt:lpstr>架构设计</vt:lpstr>
      <vt:lpstr>架构设计基本形式</vt:lpstr>
      <vt:lpstr>专用结构VS通用结构</vt:lpstr>
      <vt:lpstr>专用结构VS通用结构</vt:lpstr>
      <vt:lpstr>专用结构适合的场合</vt:lpstr>
      <vt:lpstr>专用结构适合的场合</vt:lpstr>
      <vt:lpstr>通用处理和专用处理架构的区别</vt:lpstr>
      <vt:lpstr>SoC的结构</vt:lpstr>
      <vt:lpstr>SoC的一些其他分类</vt:lpstr>
      <vt:lpstr>不同硬件平台的对比</vt:lpstr>
      <vt:lpstr>SoC时代的专用硬件设计</vt:lpstr>
      <vt:lpstr>架构设计</vt:lpstr>
      <vt:lpstr>架构设计的主要步骤</vt:lpstr>
      <vt:lpstr>高级综合中架构优化</vt:lpstr>
      <vt:lpstr>专用硬件设计</vt:lpstr>
      <vt:lpstr>算法优化的一些方法</vt:lpstr>
      <vt:lpstr>算法优化</vt:lpstr>
      <vt:lpstr>代数变换</vt:lpstr>
      <vt:lpstr>基于代数的优化</vt:lpstr>
      <vt:lpstr>使用领域特殊知识对算法优化</vt:lpstr>
      <vt:lpstr>例如通信中的EDGE 接受器</vt:lpstr>
      <vt:lpstr>微结构优化的一些方法</vt:lpstr>
      <vt:lpstr>对架构进行优化</vt:lpstr>
      <vt:lpstr>微结构级优化方法</vt:lpstr>
      <vt:lpstr>使用DDG表示算法</vt:lpstr>
      <vt:lpstr>例如一个数字滤波器的几种表示</vt:lpstr>
      <vt:lpstr>结构的指标</vt:lpstr>
      <vt:lpstr>结构的指标</vt:lpstr>
      <vt:lpstr>滤波器的结构的各种指标</vt:lpstr>
      <vt:lpstr>组合计算的优化</vt:lpstr>
      <vt:lpstr>幻灯片 31</vt:lpstr>
      <vt:lpstr>幻灯片 32</vt:lpstr>
      <vt:lpstr>幻灯片 33</vt:lpstr>
      <vt:lpstr>复制</vt:lpstr>
      <vt:lpstr>幻灯片 35</vt:lpstr>
      <vt:lpstr>分时共享</vt:lpstr>
      <vt:lpstr>重定时</vt:lpstr>
      <vt:lpstr>重定时</vt:lpstr>
      <vt:lpstr>重定时</vt:lpstr>
      <vt:lpstr>重定时</vt:lpstr>
      <vt:lpstr>流水线</vt:lpstr>
      <vt:lpstr>幻灯片 42</vt:lpstr>
      <vt:lpstr>架构级优化方法</vt:lpstr>
      <vt:lpstr>微结构优化举例</vt:lpstr>
      <vt:lpstr>非递归计算的优化</vt:lpstr>
      <vt:lpstr>幻灯片 46</vt:lpstr>
      <vt:lpstr>优化后的指标对比</vt:lpstr>
      <vt:lpstr>其他优化技术的结合</vt:lpstr>
      <vt:lpstr>脉动阵列</vt:lpstr>
      <vt:lpstr>迭代函数的优化</vt:lpstr>
      <vt:lpstr>递归函数的优化</vt:lpstr>
      <vt:lpstr>迭代函数的优化</vt:lpstr>
      <vt:lpstr>迭代函数的优化</vt:lpstr>
      <vt:lpstr>迭代函数的优化</vt:lpstr>
      <vt:lpstr>使用微结构级优化算术操作</vt:lpstr>
      <vt:lpstr>例如加法器的设计</vt:lpstr>
      <vt:lpstr>END</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Functional Verification</dc:title>
  <dc:creator>byang</dc:creator>
  <cp:lastModifiedBy>byang</cp:lastModifiedBy>
  <cp:revision>2058</cp:revision>
  <dcterms:created xsi:type="dcterms:W3CDTF">2015-04-21T05:54:10Z</dcterms:created>
  <dcterms:modified xsi:type="dcterms:W3CDTF">2020-04-23T17:18:53Z</dcterms:modified>
</cp:coreProperties>
</file>